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4" r:id="rId3"/>
    <p:sldMasterId id="2147483728" r:id="rId4"/>
    <p:sldMasterId id="2147483749" r:id="rId5"/>
    <p:sldMasterId id="2147483770" r:id="rId6"/>
  </p:sldMasterIdLst>
  <p:notesMasterIdLst>
    <p:notesMasterId r:id="rId38"/>
  </p:notesMasterIdLst>
  <p:sldIdLst>
    <p:sldId id="361" r:id="rId7"/>
    <p:sldId id="412" r:id="rId8"/>
    <p:sldId id="413" r:id="rId9"/>
    <p:sldId id="302" r:id="rId10"/>
    <p:sldId id="463" r:id="rId11"/>
    <p:sldId id="464" r:id="rId12"/>
    <p:sldId id="416" r:id="rId13"/>
    <p:sldId id="417" r:id="rId14"/>
    <p:sldId id="483" r:id="rId15"/>
    <p:sldId id="356" r:id="rId16"/>
    <p:sldId id="484" r:id="rId17"/>
    <p:sldId id="485" r:id="rId18"/>
    <p:sldId id="469" r:id="rId19"/>
    <p:sldId id="470" r:id="rId20"/>
    <p:sldId id="465" r:id="rId21"/>
    <p:sldId id="471" r:id="rId22"/>
    <p:sldId id="472" r:id="rId23"/>
    <p:sldId id="492" r:id="rId24"/>
    <p:sldId id="418" r:id="rId25"/>
    <p:sldId id="419" r:id="rId26"/>
    <p:sldId id="493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02" r:id="rId35"/>
    <p:sldId id="490" r:id="rId36"/>
    <p:sldId id="4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22" autoAdjust="0"/>
    <p:restoredTop sz="83892" autoAdjust="0"/>
  </p:normalViewPr>
  <p:slideViewPr>
    <p:cSldViewPr snapToGrid="0" snapToObjects="1">
      <p:cViewPr>
        <p:scale>
          <a:sx n="94" d="100"/>
          <a:sy n="94" d="100"/>
        </p:scale>
        <p:origin x="-3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A523A-1C56-2044-AEA5-F441C31DE8F5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FDAD0-28A1-EA4F-83CB-CF3D6517F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FDAD0-28A1-EA4F-83CB-CF3D6517FB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56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FDAD0-28A1-EA4F-83CB-CF3D6517FB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6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 myself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FDAD0-28A1-EA4F-83CB-CF3D6517FB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6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reassure I am basing the talk on</a:t>
            </a:r>
            <a:r>
              <a:rPr lang="en-US" baseline="0" dirty="0" smtClean="0"/>
              <a:t> literature I published, and very recently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FDAD0-28A1-EA4F-83CB-CF3D6517FB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3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 to the topic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FDAD0-28A1-EA4F-83CB-CF3D6517FB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FDAD0-28A1-EA4F-83CB-CF3D6517FBF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56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(36) Common</a:t>
            </a:r>
            <a:r>
              <a:rPr lang="it-IT" baseline="0" dirty="0" smtClean="0"/>
              <a:t> sense evidence but highly epidemiologically valid rules to assess causation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A472-013B-4013-924A-0501624D571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622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(4) 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about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interplay</a:t>
            </a:r>
            <a:r>
              <a:rPr lang="it-IT" baseline="0" dirty="0" smtClean="0"/>
              <a:t> of </a:t>
            </a:r>
            <a:r>
              <a:rPr lang="it-IT" baseline="0" dirty="0" err="1" smtClean="0"/>
              <a:t>several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aspects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A472-013B-4013-924A-0501624D571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15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Verdana" charset="0"/>
              </a:rPr>
              <a:t>BDD indicates B-domain deleted; ED, exposure day; NR, not reported; PTP, previously treated patients; and NA, not available.</a:t>
            </a:r>
          </a:p>
          <a:p>
            <a:pPr eaLnBrk="1" hangingPunct="1"/>
            <a:r>
              <a:rPr lang="en-US" dirty="0">
                <a:latin typeface="Verdana" charset="0"/>
              </a:rPr>
              <a:t>*Rate of inhibitor positivity before switch was 0.079. When these patients were not excluded, rates were 0.038 at 12 months and 0.050 at 24 months.</a:t>
            </a:r>
          </a:p>
          <a:p>
            <a:pPr eaLnBrk="1" hangingPunct="1"/>
            <a:r>
              <a:rPr lang="en-US" dirty="0">
                <a:latin typeface="Verdana" charset="0"/>
              </a:rPr>
              <a:t>†A total of 17 patients had history of previous inhibitors, of which 3 of developed a recurrence. All 4 inhibitors were transient, the only 1 de novo was secondary to surgery. At</a:t>
            </a:r>
          </a:p>
          <a:p>
            <a:pPr eaLnBrk="1" hangingPunct="1"/>
            <a:r>
              <a:rPr lang="en-US" dirty="0">
                <a:latin typeface="Verdana" charset="0"/>
              </a:rPr>
              <a:t>study completion, 51 patients had  100 ED, and 24 had 20-100 ED.</a:t>
            </a:r>
          </a:p>
          <a:p>
            <a:pPr eaLnBrk="1" hangingPunct="1"/>
            <a:r>
              <a:rPr lang="en-US" dirty="0">
                <a:latin typeface="Verdana" charset="0"/>
              </a:rPr>
              <a:t>‡The study enrolled PTPs and reported the RR for inhibitor development in 54 patients switching versus those not switching. The adjusted RR was 0.9 (95% confidence</a:t>
            </a:r>
          </a:p>
          <a:p>
            <a:pPr eaLnBrk="1" hangingPunct="1"/>
            <a:r>
              <a:rPr lang="en-US" dirty="0">
                <a:latin typeface="Verdana" charset="0"/>
              </a:rPr>
              <a:t>interval 0.5-1.6).</a:t>
            </a:r>
          </a:p>
          <a:p>
            <a:pPr eaLnBrk="1" hangingPunct="1"/>
            <a:r>
              <a:rPr lang="en-US" dirty="0">
                <a:latin typeface="Verdana" charset="0"/>
              </a:rPr>
              <a:t>§A total of 274 patients were tested at baseline, of which 4 were positive (0.014).</a:t>
            </a:r>
          </a:p>
          <a:p>
            <a:pPr eaLnBrk="1" hangingPunct="1"/>
            <a:r>
              <a:rPr lang="en-US" dirty="0">
                <a:latin typeface="Verdana" charset="0"/>
              </a:rPr>
              <a:t>∏Cases observed over 8 years and switched from full-length to BDD factor VIII, the observed inhibitor was transient and secondary to surgery.</a:t>
            </a:r>
          </a:p>
          <a:p>
            <a:pPr eaLnBrk="1" hangingPunct="1"/>
            <a:r>
              <a:rPr lang="en-US" dirty="0">
                <a:latin typeface="Verdana" charset="0"/>
              </a:rPr>
              <a:t>¶The cases were observed over 14 years, and switched from plasma-derived to recombinant factor VIII. A total of 101 patients had severe disease.</a:t>
            </a:r>
          </a:p>
          <a:p>
            <a:pPr eaLnBrk="1" hangingPunct="1"/>
            <a:r>
              <a:rPr lang="en-US" dirty="0">
                <a:latin typeface="Verdana" charset="0"/>
              </a:rPr>
              <a:t>#The observed inhibitor was in a PTP. No recurrent inhibitors were observed after switching 16 patients with a positive inhibitor history</a:t>
            </a:r>
            <a:r>
              <a:rPr lang="en-US" dirty="0" smtClean="0">
                <a:latin typeface="Verdana" charset="0"/>
              </a:rPr>
              <a:t>.</a:t>
            </a:r>
          </a:p>
          <a:p>
            <a:pPr eaLnBrk="1" hangingPunct="1"/>
            <a:endParaRPr lang="en-US" dirty="0" smtClean="0">
              <a:latin typeface="Verdana" charset="0"/>
            </a:endParaRPr>
          </a:p>
          <a:p>
            <a:pPr eaLnBrk="1" hangingPunct="1"/>
            <a:endParaRPr lang="en-US" dirty="0" smtClean="0">
              <a:latin typeface="Verdana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200" dirty="0" smtClean="0"/>
              <a:t>Giles AR. Transfusion science. 1998;19:139-48.</a:t>
            </a:r>
            <a:endParaRPr lang="it-IT" sz="1200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200" dirty="0" smtClean="0"/>
              <a:t>Singleton E. </a:t>
            </a:r>
            <a:r>
              <a:rPr lang="en-US" sz="1200" dirty="0" err="1" smtClean="0"/>
              <a:t>Thromb</a:t>
            </a:r>
            <a:r>
              <a:rPr lang="en-US" sz="1200" dirty="0" smtClean="0"/>
              <a:t> </a:t>
            </a:r>
            <a:r>
              <a:rPr lang="en-US" sz="1200" dirty="0" err="1" smtClean="0"/>
              <a:t>Haemost</a:t>
            </a:r>
            <a:r>
              <a:rPr lang="en-US" sz="1200" dirty="0" smtClean="0"/>
              <a:t>. 2007;98:1188-92.</a:t>
            </a:r>
            <a:endParaRPr lang="it-IT" sz="1200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 smtClean="0"/>
              <a:t>Gouw</a:t>
            </a:r>
            <a:r>
              <a:rPr lang="en-US" sz="1200" dirty="0" smtClean="0"/>
              <a:t> SC Blood. 2007;109:4693-7.</a:t>
            </a:r>
            <a:endParaRPr lang="it-IT" sz="1200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 smtClean="0"/>
              <a:t>Rubinger</a:t>
            </a:r>
            <a:r>
              <a:rPr lang="en-US" sz="1200" dirty="0" smtClean="0"/>
              <a:t> M </a:t>
            </a:r>
            <a:r>
              <a:rPr lang="en-US" sz="1200" dirty="0" err="1" smtClean="0"/>
              <a:t>Haemophilia</a:t>
            </a:r>
            <a:r>
              <a:rPr lang="en-US" sz="1200" dirty="0" smtClean="0"/>
              <a:t>. </a:t>
            </a:r>
            <a:r>
              <a:rPr lang="it-IT" sz="1200" dirty="0" smtClean="0"/>
              <a:t>2008;14:281-6.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1200" dirty="0" smtClean="0"/>
              <a:t>Rea C </a:t>
            </a:r>
            <a:r>
              <a:rPr lang="it-IT" sz="1200" dirty="0" err="1" smtClean="0"/>
              <a:t>Haemophilia</a:t>
            </a:r>
            <a:r>
              <a:rPr lang="it-IT" sz="1200" dirty="0" smtClean="0"/>
              <a:t>. </a:t>
            </a:r>
            <a:r>
              <a:rPr lang="en-US" sz="1200" dirty="0" smtClean="0"/>
              <a:t>2009;15:1237-42. </a:t>
            </a:r>
            <a:endParaRPr lang="it-IT" sz="1200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 smtClean="0"/>
              <a:t>Siegmund</a:t>
            </a:r>
            <a:r>
              <a:rPr lang="en-US" sz="1200" dirty="0" smtClean="0"/>
              <a:t> B. </a:t>
            </a:r>
            <a:r>
              <a:rPr lang="en-US" sz="1200" dirty="0" err="1" smtClean="0"/>
              <a:t>Hämostaseologie</a:t>
            </a:r>
            <a:r>
              <a:rPr lang="en-US" sz="1200" dirty="0" smtClean="0"/>
              <a:t>. 2010;30 S1:S37-9.</a:t>
            </a:r>
            <a:endParaRPr lang="it-IT" sz="1200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it-IT" sz="1200" dirty="0" smtClean="0"/>
              <a:t>Bacon CL </a:t>
            </a:r>
            <a:r>
              <a:rPr lang="it-IT" sz="1200" dirty="0" err="1" smtClean="0"/>
              <a:t>Haemophilia</a:t>
            </a:r>
            <a:r>
              <a:rPr lang="it-IT" sz="1200" dirty="0" smtClean="0"/>
              <a:t>. 2011;17:407-11.</a:t>
            </a:r>
          </a:p>
          <a:p>
            <a:pPr eaLnBrk="1" hangingPunct="1"/>
            <a:endParaRPr lang="en-US" dirty="0">
              <a:latin typeface="Verdana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CC4B8240-0F4A-F64D-89DC-FA1BFAC3A1F1}" type="slidenum">
              <a:rPr lang="da-DK" sz="900" b="0">
                <a:solidFill>
                  <a:srgbClr val="0000FF"/>
                </a:solidFill>
              </a:rPr>
              <a:pPr eaLnBrk="1" hangingPunct="1"/>
              <a:t>14</a:t>
            </a:fld>
            <a:endParaRPr lang="da-DK" sz="900" b="0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Rubinger</a:t>
            </a:r>
            <a:r>
              <a:rPr lang="en-US" dirty="0" smtClean="0"/>
              <a:t> M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i="1" dirty="0" smtClean="0"/>
              <a:t>Haemophilia</a:t>
            </a:r>
            <a:r>
              <a:rPr lang="en-US" dirty="0" smtClean="0"/>
              <a:t> 2007; 14:281–6. </a:t>
            </a:r>
          </a:p>
          <a:p>
            <a:endParaRPr lang="it-IT" dirty="0" smtClean="0"/>
          </a:p>
          <a:p>
            <a:r>
              <a:rPr lang="it-IT" dirty="0" smtClean="0"/>
              <a:t>UKHCDO switch study. Hay C, personal communication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C5481-D146-4BA9-BE32-9B4BBB652EEF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47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9511"/>
            <a:ext cx="7770813" cy="41666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52C-641B-A84E-B3DE-EA2F7246B30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3D30-45CF-C841-9DF0-768EF49C123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763265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52C-641B-A84E-B3DE-EA2F7246B30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3D30-45CF-C841-9DF0-768EF49C123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8924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52C-641B-A84E-B3DE-EA2F7246B30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3D30-45CF-C841-9DF0-768EF49C123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76004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52C-641B-A84E-B3DE-EA2F7246B30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3D30-45CF-C841-9DF0-768EF49C123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2814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52C-641B-A84E-B3DE-EA2F7246B30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3D30-45CF-C841-9DF0-768EF49C123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55815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52C-641B-A84E-B3DE-EA2F7246B30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3D30-45CF-C841-9DF0-768EF49C123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64076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52C-641B-A84E-B3DE-EA2F7246B30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3D30-45CF-C841-9DF0-768EF49C123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02833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52C-641B-A84E-B3DE-EA2F7246B30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3D30-45CF-C841-9DF0-768EF49C123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15038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52C-641B-A84E-B3DE-EA2F7246B30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3D30-45CF-C841-9DF0-768EF49C123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9618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9863" y="121023"/>
            <a:ext cx="7016750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 sub 1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439863" y="1789113"/>
            <a:ext cx="7016750" cy="4254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-228706"/>
            <a:ext cx="902811" cy="19595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Basics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PUPs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PTPs</a:t>
            </a:r>
            <a:endParaRPr 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808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52C-641B-A84E-B3DE-EA2F7246B30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3D30-45CF-C841-9DF0-768EF49C123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77313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752C-641B-A84E-B3DE-EA2F7246B30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20/10/2014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3D30-45CF-C841-9DF0-768EF49C123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81494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6714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inspired_bei_mondrian_by_manshonyagger-d35kfou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961"/>
            <a:ext cx="9144000" cy="57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5676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" y="1"/>
            <a:ext cx="9140967" cy="239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391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" y="1"/>
            <a:ext cx="9140967" cy="239315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795698"/>
              </p:ext>
            </p:extLst>
          </p:nvPr>
        </p:nvGraphicFramePr>
        <p:xfrm>
          <a:off x="637508" y="2252476"/>
          <a:ext cx="7868060" cy="4609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249"/>
                <a:gridCol w="5292811"/>
              </a:tblGrid>
              <a:tr h="602001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dirty="0">
                          <a:solidFill>
                            <a:srgbClr val="E31837"/>
                          </a:solidFill>
                        </a:rPr>
                        <a:t>Disclosures for:</a:t>
                      </a:r>
                      <a:endParaRPr lang="en-US" sz="3200" dirty="0">
                        <a:solidFill>
                          <a:srgbClr val="E31837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285">
                <a:tc gridSpan="2">
                  <a:txBody>
                    <a:bodyPr/>
                    <a:lstStyle/>
                    <a:p>
                      <a:pPr algn="l" rtl="0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Arial-BoldMT"/>
                        </a:rPr>
                        <a:t>In compliance with the  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Arial-BoldMT"/>
                        </a:rPr>
                        <a:t>EACCME</a:t>
                      </a:r>
                      <a:r>
                        <a:rPr lang="en-US" sz="1400" b="1" i="0" u="none" strike="noStrike" baseline="0" smtClean="0">
                          <a:solidFill>
                            <a:srgbClr val="000000"/>
                          </a:solidFill>
                          <a:latin typeface="Arial-BoldMT"/>
                        </a:rPr>
                        <a:t>* policy, WFH requires the following disclosures be made at each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299">
                <a:tc>
                  <a:txBody>
                    <a:bodyPr/>
                    <a:lstStyle/>
                    <a:p>
                      <a:r>
                        <a:rPr lang="en-US" sz="1400" b="1" cap="all">
                          <a:solidFill>
                            <a:schemeClr val="bg1"/>
                          </a:solidFill>
                        </a:rPr>
                        <a:t>CONFLICT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all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Disclosure — if conflict of interest exists</a:t>
                      </a:r>
                      <a:endParaRPr lang="en-US" sz="1400" cap="all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1837"/>
                    </a:solidFill>
                  </a:tcPr>
                </a:tc>
              </a:tr>
              <a:tr h="442929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Research Support</a:t>
                      </a: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2929">
                <a:tc>
                  <a:txBody>
                    <a:bodyPr/>
                    <a:lstStyle/>
                    <a:p>
                      <a:r>
                        <a:rPr lang="en-US" sz="140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Director, Officer, Employee</a:t>
                      </a:r>
                      <a:endParaRPr lang="en-US" sz="140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2929">
                <a:tc>
                  <a:txBody>
                    <a:bodyPr/>
                    <a:lstStyle/>
                    <a:p>
                      <a:r>
                        <a:rPr lang="en-US" sz="140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Shareholder</a:t>
                      </a:r>
                      <a:endParaRPr lang="en-US" sz="140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2929">
                <a:tc>
                  <a:txBody>
                    <a:bodyPr/>
                    <a:lstStyle/>
                    <a:p>
                      <a:r>
                        <a:rPr lang="en-US" sz="140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Honoraria</a:t>
                      </a:r>
                      <a:endParaRPr lang="en-US" sz="140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2929">
                <a:tc>
                  <a:txBody>
                    <a:bodyPr/>
                    <a:lstStyle/>
                    <a:p>
                      <a:r>
                        <a:rPr lang="en-US" sz="140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Advisory Committee</a:t>
                      </a:r>
                      <a:endParaRPr lang="en-US" sz="140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2929">
                <a:tc>
                  <a:txBody>
                    <a:bodyPr/>
                    <a:lstStyle/>
                    <a:p>
                      <a:r>
                        <a:rPr lang="en-US" sz="1400" b="1" i="0" u="none" strike="noStrike" cap="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Consultant</a:t>
                      </a:r>
                      <a:endParaRPr lang="en-US" sz="1400" b="1" cap="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b="1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08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 gridSpan="2">
                  <a:txBody>
                    <a:bodyPr/>
                    <a:lstStyle/>
                    <a:p>
                      <a:pPr algn="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* European Accreditation Council for Continuing Medical Education</a:t>
                      </a:r>
                    </a:p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9144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E318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6619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526014"/>
            <a:ext cx="8096152" cy="814572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358224"/>
            <a:ext cx="8100562" cy="4921355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4" y="4918307"/>
            <a:ext cx="1517325" cy="18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5072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Title Text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300"/>
              <a:t>Body Level One</a:t>
            </a:r>
          </a:p>
          <a:p>
            <a:pPr lvl="1">
              <a:defRPr sz="1800"/>
            </a:pPr>
            <a:r>
              <a:rPr sz="2300"/>
              <a:t>Body Level Two</a:t>
            </a:r>
          </a:p>
          <a:p>
            <a:pPr lvl="2">
              <a:defRPr sz="1800"/>
            </a:pPr>
            <a:r>
              <a:rPr sz="2300"/>
              <a:t>Body Level Three</a:t>
            </a:r>
          </a:p>
          <a:p>
            <a:pPr lvl="3">
              <a:defRPr sz="1800"/>
            </a:pPr>
            <a:r>
              <a:rPr sz="2300"/>
              <a:t>Body Level Four</a:t>
            </a:r>
          </a:p>
          <a:p>
            <a:pPr lvl="4">
              <a:defRPr sz="1800"/>
            </a:pPr>
            <a:r>
              <a:rPr sz="2300"/>
              <a:t>Body Level Five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4588"/>
            <a:ext cx="8228707" cy="1143000"/>
          </a:xfrm>
          <a:prstGeom prst="rect">
            <a:avLst/>
          </a:prstGeom>
        </p:spPr>
        <p:txBody>
          <a:bodyPr lIns="57397" tIns="28698" rIns="57397" bIns="2869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600647"/>
            <a:ext cx="8228707" cy="4525119"/>
          </a:xfrm>
          <a:prstGeom prst="rect">
            <a:avLst/>
          </a:prstGeom>
        </p:spPr>
        <p:txBody>
          <a:bodyPr lIns="57397" tIns="28698" rIns="57397" bIns="2869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02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7000" y="121023"/>
            <a:ext cx="70596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–subtitle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97000" y="1862138"/>
            <a:ext cx="7059613" cy="42021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-228706"/>
            <a:ext cx="902811" cy="19595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Basics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PUPs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PTPs</a:t>
            </a:r>
            <a:endParaRPr 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311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CA81-E765-4FCE-9AA9-5B2FF6C6920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03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9511"/>
            <a:ext cx="7770813" cy="41666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350E-F466-4970-A1B8-5E4C71771D9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91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9863" y="121023"/>
            <a:ext cx="7016750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 sub 1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C972-81FD-4340-9010-4A76DE2256E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439863" y="1789113"/>
            <a:ext cx="7016750" cy="4254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-228706"/>
            <a:ext cx="941283" cy="19595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Item 1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2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3</a:t>
            </a:r>
            <a:endParaRPr lang="en-US" sz="1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481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7000" y="121023"/>
            <a:ext cx="70596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–subtitle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2635B-FC76-4129-BD76-D2EBCBFB728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97000" y="1862138"/>
            <a:ext cx="7059613" cy="42021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-228706"/>
            <a:ext cx="941283" cy="19595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Item 2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3</a:t>
            </a:r>
            <a:endParaRPr lang="en-US" sz="1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3409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8138" y="121023"/>
            <a:ext cx="6848475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–subtitle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738E-A575-451A-A2C0-3D576B6FA85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608138" y="1809750"/>
            <a:ext cx="6848475" cy="41798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-228706"/>
            <a:ext cx="941283" cy="19595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2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Item 3</a:t>
            </a:r>
            <a:endParaRPr lang="en-US" sz="14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565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21023"/>
            <a:ext cx="6860117" cy="14298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 smtClean="0"/>
              <a:t>Section II – subsection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6A6C-089D-4B0E-B0AD-68A5D5C3A61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1" y="-320194"/>
            <a:ext cx="1515749" cy="22262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Item 1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2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3</a:t>
            </a:r>
            <a:endParaRPr lang="en-US" sz="1600" dirty="0">
              <a:solidFill>
                <a:srgbClr val="732E9A">
                  <a:lumMod val="40000"/>
                  <a:lumOff val="6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06588"/>
            <a:ext cx="6859588" cy="42529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8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21023"/>
            <a:ext cx="6849533" cy="14298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 smtClean="0"/>
              <a:t>Section II – subsection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4CBC-9495-47A2-A72C-8CCD84DCD12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1" y="-320194"/>
            <a:ext cx="1515749" cy="22262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Item 2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3</a:t>
            </a:r>
            <a:endParaRPr lang="en-US" sz="1600" dirty="0">
              <a:solidFill>
                <a:srgbClr val="732E9A">
                  <a:lumMod val="40000"/>
                  <a:lumOff val="6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06588"/>
            <a:ext cx="6850063" cy="41894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57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21023"/>
            <a:ext cx="6743700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II – subsection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D94F-6010-4043-90BE-38236E487B8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1" y="-320194"/>
            <a:ext cx="1515749" cy="22262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2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Item 3</a:t>
            </a:r>
            <a:endParaRPr lang="en-US" sz="16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766888"/>
            <a:ext cx="6743700" cy="43291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48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3C8F-CFA7-4CC3-B0A9-06CF5E8A5B3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7071574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3A264-7C7C-4A2D-B526-592D3B70B79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742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8138" y="121023"/>
            <a:ext cx="6848475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–subtitle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608138" y="1809750"/>
            <a:ext cx="6848475" cy="41798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-228706"/>
            <a:ext cx="902811" cy="19595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Basics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latin typeface="Calibri"/>
                <a:cs typeface="Calibri"/>
              </a:rPr>
              <a:t>PUPs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PTPs</a:t>
            </a:r>
            <a:endParaRPr lang="en-US" sz="14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26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64B-4267-4D6E-A988-FAB77EFAC5A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6620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B781-4068-4E2E-8DA5-E934278E016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49418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7D26-39F7-465E-8E1C-91AA8E7B7CD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8022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4C357-1796-46C7-94FC-2F1BE6CF87C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2667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FED87-ACF3-4287-8447-E8B41C39232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3980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55C0-D6B9-4CD6-B980-2B8EE28BB47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651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465A-B45D-4D14-9E1D-132BBC17431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4133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3A25-0517-43A9-B16D-13F87FC1BD2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585217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96F2-6BD0-4163-BF5B-A02DC4222C7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8375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B738-B583-4D48-BBCF-046BF88F494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692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21023"/>
            <a:ext cx="6860117" cy="14298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 smtClean="0"/>
              <a:t>Section II – subsection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1" y="-320194"/>
            <a:ext cx="1515749" cy="22262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Choosing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Switching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Studying</a:t>
            </a: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06588"/>
            <a:ext cx="6859588" cy="42529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5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FE6C-ABB2-499D-9160-BA834DD2C44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33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121033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959511"/>
            <a:ext cx="7770813" cy="41666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2A28-B63E-461A-A23E-BA75F55E8BD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34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9863" y="121033"/>
            <a:ext cx="7016750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 sub 1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02021-0CA8-4AEB-80DB-123EC15F6CB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439863" y="1789115"/>
            <a:ext cx="7016750" cy="4254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4" y="-228697"/>
            <a:ext cx="902811" cy="19595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Basics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PUPs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PTPs</a:t>
            </a:r>
            <a:endParaRPr lang="en-US" sz="1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495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7009" y="121033"/>
            <a:ext cx="70596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–subtitle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0FA4-8F1F-4F22-8FE3-7CD25D87F01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97009" y="1862139"/>
            <a:ext cx="7059613" cy="42021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4" y="-228697"/>
            <a:ext cx="902811" cy="19595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Basics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PUPs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PTPs</a:t>
            </a:r>
            <a:endParaRPr lang="en-US" sz="1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525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8152" y="121033"/>
            <a:ext cx="6848475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–subtitle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C23E-1CD7-4735-AE2F-E6BB7AB66E7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608152" y="1809751"/>
            <a:ext cx="6848475" cy="41798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4" y="-228697"/>
            <a:ext cx="902811" cy="19595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Basics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PUPs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PTPs</a:t>
            </a:r>
            <a:endParaRPr lang="en-US" sz="14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657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8" y="121033"/>
            <a:ext cx="6860117" cy="14298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 smtClean="0"/>
              <a:t>Section II – subsection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CBD20-0073-491A-914E-E522A3B3AAE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65" y="-320196"/>
            <a:ext cx="1515749" cy="22262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Choosing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Switching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Studying</a:t>
            </a:r>
            <a:endParaRPr lang="en-US" sz="1600" dirty="0">
              <a:solidFill>
                <a:srgbClr val="732E9A">
                  <a:lumMod val="40000"/>
                  <a:lumOff val="6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06588"/>
            <a:ext cx="6859588" cy="42529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7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21033"/>
            <a:ext cx="6849533" cy="14298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 smtClean="0"/>
              <a:t>Section II – subsection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E204-2562-464C-9D5A-0204976FEC6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65" y="-320196"/>
            <a:ext cx="1515749" cy="22262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Choosing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Switching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Studying</a:t>
            </a:r>
            <a:endParaRPr lang="en-US" sz="1600" dirty="0">
              <a:solidFill>
                <a:srgbClr val="732E9A">
                  <a:lumMod val="40000"/>
                  <a:lumOff val="6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4" y="1906591"/>
            <a:ext cx="6850063" cy="41894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21033"/>
            <a:ext cx="6743700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II – subsection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25C0-D6BD-424F-A1A8-57A5B2F899E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65" y="-320196"/>
            <a:ext cx="1515749" cy="22262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CAA0E2"/>
                </a:solidFill>
                <a:latin typeface="Calibri"/>
                <a:cs typeface="Calibri"/>
              </a:rPr>
              <a:t>Choosing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Switching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Studying</a:t>
            </a:r>
            <a:endParaRPr lang="en-US" sz="16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766888"/>
            <a:ext cx="6743700" cy="43291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54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9"/>
            <a:ext cx="7772400" cy="977153"/>
          </a:xfrm>
        </p:spPr>
        <p:txBody>
          <a:bodyPr anchor="b" anchorCtr="0">
            <a:noAutofit/>
          </a:bodyPr>
          <a:lstStyle>
            <a:lvl1pPr>
              <a:defRPr sz="48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13" y="5257801"/>
            <a:ext cx="7770813" cy="874059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5D66-9FDA-4126-BA88-544CC9BEF61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208" y="424651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591672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275665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A573-4693-4989-95AB-F857FD09416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176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21023"/>
            <a:ext cx="6849533" cy="14298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 smtClean="0"/>
              <a:t>Section II – subsection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1" y="-320194"/>
            <a:ext cx="1515749" cy="22262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Choosing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Switching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Studying</a:t>
            </a: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06588"/>
            <a:ext cx="6850063" cy="41894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21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121033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47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47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1E17-5A8C-4ABE-9432-9CC081ACB34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8025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12103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4"/>
            <a:ext cx="3611880" cy="614083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1"/>
            <a:ext cx="3611880" cy="3687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4"/>
            <a:ext cx="3611880" cy="614083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1"/>
            <a:ext cx="3611880" cy="3687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4712-4E9F-4636-A142-802EA8776CA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66848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951-6372-4E4C-BB6A-DC83E3EE58A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2450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CC0E-CEEE-4DE9-82CB-8A01AE3E77A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9449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49"/>
            <a:ext cx="3657600" cy="1162051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1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4F7E-790A-4E7D-94CD-D5024314F30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9052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91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5E775-7BB2-4093-96C1-7F9A1AD7FEA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0622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601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66A5-4DA4-410F-B83E-143F74C0301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9505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601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C41-5521-4282-A197-E54DE658ED8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755891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65DE-CB67-42AF-B709-5B32C50073C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0935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1"/>
            <a:ext cx="1600200" cy="55927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1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22E3-ACA8-46DC-9C0C-0C47471CF28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500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21023"/>
            <a:ext cx="6743700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II – subsection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1" y="-320194"/>
            <a:ext cx="1515749" cy="22262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CAA0E2"/>
                </a:solidFill>
                <a:latin typeface="Calibri"/>
                <a:cs typeface="Calibri"/>
              </a:rPr>
              <a:t>Choosing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Switching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Studying</a:t>
            </a:r>
            <a:endParaRPr lang="en-US" sz="16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766888"/>
            <a:ext cx="6743700" cy="43291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0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06" y="1"/>
            <a:ext cx="4537494" cy="6858000"/>
          </a:xfrm>
          <a:prstGeom prst="rect">
            <a:avLst/>
          </a:prstGeom>
          <a:noFill/>
          <a:extLst/>
        </p:spPr>
      </p:pic>
      <p:sp>
        <p:nvSpPr>
          <p:cNvPr id="5" name="Pentagon 7"/>
          <p:cNvSpPr/>
          <p:nvPr userDrawn="1"/>
        </p:nvSpPr>
        <p:spPr>
          <a:xfrm rot="10800000" flipH="1">
            <a:off x="-9525" y="0"/>
            <a:ext cx="5832475" cy="68675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5 w 10015"/>
              <a:gd name="connsiteY0" fmla="*/ 10013 h 10013"/>
              <a:gd name="connsiteX1" fmla="*/ 0 w 10015"/>
              <a:gd name="connsiteY1" fmla="*/ 0 h 10013"/>
              <a:gd name="connsiteX2" fmla="*/ 10015 w 10015"/>
              <a:gd name="connsiteY2" fmla="*/ 13 h 10013"/>
              <a:gd name="connsiteX3" fmla="*/ 8015 w 10015"/>
              <a:gd name="connsiteY3" fmla="*/ 10013 h 10013"/>
              <a:gd name="connsiteX4" fmla="*/ 15 w 10015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" h="10013">
                <a:moveTo>
                  <a:pt x="15" y="10013"/>
                </a:moveTo>
                <a:cubicBezTo>
                  <a:pt x="10" y="6675"/>
                  <a:pt x="5" y="3338"/>
                  <a:pt x="0" y="0"/>
                </a:cubicBezTo>
                <a:lnTo>
                  <a:pt x="10015" y="13"/>
                </a:lnTo>
                <a:lnTo>
                  <a:pt x="8015" y="10013"/>
                </a:lnTo>
                <a:lnTo>
                  <a:pt x="15" y="10013"/>
                </a:lnTo>
                <a:close/>
              </a:path>
            </a:pathLst>
          </a:custGeom>
          <a:pattFill prst="pct10">
            <a:fgClr>
              <a:schemeClr val="tx2">
                <a:lumMod val="5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7" descr="logoHemophilia-PMS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05" y="5930680"/>
            <a:ext cx="1977081" cy="82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/>
          <p:nvPr userDrawn="1"/>
        </p:nvSpPr>
        <p:spPr>
          <a:xfrm>
            <a:off x="0" y="4386263"/>
            <a:ext cx="5426075" cy="117475"/>
          </a:xfrm>
          <a:custGeom>
            <a:avLst/>
            <a:gdLst>
              <a:gd name="connsiteX0" fmla="*/ 0 w 5425914"/>
              <a:gd name="connsiteY0" fmla="*/ 0 h 118700"/>
              <a:gd name="connsiteX1" fmla="*/ 5425914 w 5425914"/>
              <a:gd name="connsiteY1" fmla="*/ 0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2705 h 121405"/>
              <a:gd name="connsiteX1" fmla="*/ 5404271 w 5425914"/>
              <a:gd name="connsiteY1" fmla="*/ 0 h 121405"/>
              <a:gd name="connsiteX2" fmla="*/ 5425914 w 5425914"/>
              <a:gd name="connsiteY2" fmla="*/ 121405 h 121405"/>
              <a:gd name="connsiteX3" fmla="*/ 0 w 5425914"/>
              <a:gd name="connsiteY3" fmla="*/ 121405 h 121405"/>
              <a:gd name="connsiteX4" fmla="*/ 0 w 5425914"/>
              <a:gd name="connsiteY4" fmla="*/ 2705 h 121405"/>
              <a:gd name="connsiteX0" fmla="*/ 0 w 5425914"/>
              <a:gd name="connsiteY0" fmla="*/ 6613 h 125313"/>
              <a:gd name="connsiteX1" fmla="*/ 5400364 w 5425914"/>
              <a:gd name="connsiteY1" fmla="*/ 0 h 125313"/>
              <a:gd name="connsiteX2" fmla="*/ 5425914 w 5425914"/>
              <a:gd name="connsiteY2" fmla="*/ 125313 h 125313"/>
              <a:gd name="connsiteX3" fmla="*/ 0 w 5425914"/>
              <a:gd name="connsiteY3" fmla="*/ 125313 h 125313"/>
              <a:gd name="connsiteX4" fmla="*/ 0 w 5425914"/>
              <a:gd name="connsiteY4" fmla="*/ 6613 h 125313"/>
              <a:gd name="connsiteX0" fmla="*/ 0 w 5425914"/>
              <a:gd name="connsiteY0" fmla="*/ 217629 h 336329"/>
              <a:gd name="connsiteX1" fmla="*/ 5357380 w 5425914"/>
              <a:gd name="connsiteY1" fmla="*/ 0 h 336329"/>
              <a:gd name="connsiteX2" fmla="*/ 5425914 w 5425914"/>
              <a:gd name="connsiteY2" fmla="*/ 336329 h 336329"/>
              <a:gd name="connsiteX3" fmla="*/ 0 w 5425914"/>
              <a:gd name="connsiteY3" fmla="*/ 336329 h 336329"/>
              <a:gd name="connsiteX4" fmla="*/ 0 w 5425914"/>
              <a:gd name="connsiteY4" fmla="*/ 217629 h 336329"/>
              <a:gd name="connsiteX0" fmla="*/ 0 w 5425914"/>
              <a:gd name="connsiteY0" fmla="*/ 14429 h 133129"/>
              <a:gd name="connsiteX1" fmla="*/ 5396457 w 5425914"/>
              <a:gd name="connsiteY1" fmla="*/ 0 h 133129"/>
              <a:gd name="connsiteX2" fmla="*/ 5425914 w 5425914"/>
              <a:gd name="connsiteY2" fmla="*/ 133129 h 133129"/>
              <a:gd name="connsiteX3" fmla="*/ 0 w 5425914"/>
              <a:gd name="connsiteY3" fmla="*/ 133129 h 133129"/>
              <a:gd name="connsiteX4" fmla="*/ 0 w 5425914"/>
              <a:gd name="connsiteY4" fmla="*/ 14429 h 133129"/>
              <a:gd name="connsiteX0" fmla="*/ 0 w 5425914"/>
              <a:gd name="connsiteY0" fmla="*/ 2706 h 121406"/>
              <a:gd name="connsiteX1" fmla="*/ 5396457 w 5425914"/>
              <a:gd name="connsiteY1" fmla="*/ 0 h 121406"/>
              <a:gd name="connsiteX2" fmla="*/ 5425914 w 5425914"/>
              <a:gd name="connsiteY2" fmla="*/ 121406 h 121406"/>
              <a:gd name="connsiteX3" fmla="*/ 0 w 5425914"/>
              <a:gd name="connsiteY3" fmla="*/ 121406 h 121406"/>
              <a:gd name="connsiteX4" fmla="*/ 0 w 5425914"/>
              <a:gd name="connsiteY4" fmla="*/ 2706 h 121406"/>
              <a:gd name="connsiteX0" fmla="*/ 0 w 5425914"/>
              <a:gd name="connsiteY0" fmla="*/ 0 h 118700"/>
              <a:gd name="connsiteX1" fmla="*/ 5400364 w 5425914"/>
              <a:gd name="connsiteY1" fmla="*/ 9017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135568 h 254268"/>
              <a:gd name="connsiteX1" fmla="*/ 5384733 w 5425914"/>
              <a:gd name="connsiteY1" fmla="*/ 0 h 254268"/>
              <a:gd name="connsiteX2" fmla="*/ 5425914 w 5425914"/>
              <a:gd name="connsiteY2" fmla="*/ 254268 h 254268"/>
              <a:gd name="connsiteX3" fmla="*/ 0 w 5425914"/>
              <a:gd name="connsiteY3" fmla="*/ 254268 h 254268"/>
              <a:gd name="connsiteX4" fmla="*/ 0 w 5425914"/>
              <a:gd name="connsiteY4" fmla="*/ 135568 h 254268"/>
              <a:gd name="connsiteX0" fmla="*/ 0 w 5425914"/>
              <a:gd name="connsiteY0" fmla="*/ 0 h 118700"/>
              <a:gd name="connsiteX1" fmla="*/ 5415995 w 5425914"/>
              <a:gd name="connsiteY1" fmla="*/ 20740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0 h 118700"/>
              <a:gd name="connsiteX1" fmla="*/ 5412087 w 5425914"/>
              <a:gd name="connsiteY1" fmla="*/ 1201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0 h 118700"/>
              <a:gd name="connsiteX1" fmla="*/ 5401783 w 5425914"/>
              <a:gd name="connsiteY1" fmla="*/ 1201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32284 h 150984"/>
              <a:gd name="connsiteX1" fmla="*/ 5391480 w 5425914"/>
              <a:gd name="connsiteY1" fmla="*/ 0 h 150984"/>
              <a:gd name="connsiteX2" fmla="*/ 5425914 w 5425914"/>
              <a:gd name="connsiteY2" fmla="*/ 150984 h 150984"/>
              <a:gd name="connsiteX3" fmla="*/ 0 w 5425914"/>
              <a:gd name="connsiteY3" fmla="*/ 150984 h 150984"/>
              <a:gd name="connsiteX4" fmla="*/ 0 w 5425914"/>
              <a:gd name="connsiteY4" fmla="*/ 32284 h 150984"/>
              <a:gd name="connsiteX0" fmla="*/ 0 w 5425914"/>
              <a:gd name="connsiteY0" fmla="*/ 9102 h 127802"/>
              <a:gd name="connsiteX1" fmla="*/ 5394056 w 5425914"/>
              <a:gd name="connsiteY1" fmla="*/ 0 h 127802"/>
              <a:gd name="connsiteX2" fmla="*/ 5425914 w 5425914"/>
              <a:gd name="connsiteY2" fmla="*/ 127802 h 127802"/>
              <a:gd name="connsiteX3" fmla="*/ 0 w 5425914"/>
              <a:gd name="connsiteY3" fmla="*/ 127802 h 127802"/>
              <a:gd name="connsiteX4" fmla="*/ 0 w 5425914"/>
              <a:gd name="connsiteY4" fmla="*/ 9102 h 127802"/>
              <a:gd name="connsiteX0" fmla="*/ 0 w 5425914"/>
              <a:gd name="connsiteY0" fmla="*/ 3951 h 122651"/>
              <a:gd name="connsiteX1" fmla="*/ 5401783 w 5425914"/>
              <a:gd name="connsiteY1" fmla="*/ 0 h 122651"/>
              <a:gd name="connsiteX2" fmla="*/ 5425914 w 5425914"/>
              <a:gd name="connsiteY2" fmla="*/ 122651 h 122651"/>
              <a:gd name="connsiteX3" fmla="*/ 0 w 5425914"/>
              <a:gd name="connsiteY3" fmla="*/ 122651 h 122651"/>
              <a:gd name="connsiteX4" fmla="*/ 0 w 5425914"/>
              <a:gd name="connsiteY4" fmla="*/ 3951 h 122651"/>
              <a:gd name="connsiteX0" fmla="*/ 0 w 5425914"/>
              <a:gd name="connsiteY0" fmla="*/ 0 h 118700"/>
              <a:gd name="connsiteX1" fmla="*/ 5404359 w 5425914"/>
              <a:gd name="connsiteY1" fmla="*/ 1200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5914" h="118700">
                <a:moveTo>
                  <a:pt x="0" y="0"/>
                </a:moveTo>
                <a:lnTo>
                  <a:pt x="5404359" y="1200"/>
                </a:lnTo>
                <a:lnTo>
                  <a:pt x="5425914" y="118700"/>
                </a:lnTo>
                <a:lnTo>
                  <a:pt x="0" y="118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460375"/>
            <a:ext cx="9424988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8" y="3047729"/>
            <a:ext cx="4365653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>
              <a:lnSpc>
                <a:spcPct val="80000"/>
              </a:lnSpc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" y="4568104"/>
            <a:ext cx="4365653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Sobi Logo Color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81" y="6347101"/>
            <a:ext cx="929233" cy="3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771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06" y="1"/>
            <a:ext cx="4537494" cy="6858000"/>
          </a:xfrm>
          <a:prstGeom prst="rect">
            <a:avLst/>
          </a:prstGeom>
          <a:noFill/>
          <a:extLst/>
        </p:spPr>
      </p:pic>
      <p:sp>
        <p:nvSpPr>
          <p:cNvPr id="5" name="Pentagon 7"/>
          <p:cNvSpPr/>
          <p:nvPr userDrawn="1"/>
        </p:nvSpPr>
        <p:spPr>
          <a:xfrm rot="10800000" flipH="1">
            <a:off x="-9525" y="0"/>
            <a:ext cx="5832475" cy="68675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5 w 10015"/>
              <a:gd name="connsiteY0" fmla="*/ 10013 h 10013"/>
              <a:gd name="connsiteX1" fmla="*/ 0 w 10015"/>
              <a:gd name="connsiteY1" fmla="*/ 0 h 10013"/>
              <a:gd name="connsiteX2" fmla="*/ 10015 w 10015"/>
              <a:gd name="connsiteY2" fmla="*/ 13 h 10013"/>
              <a:gd name="connsiteX3" fmla="*/ 8015 w 10015"/>
              <a:gd name="connsiteY3" fmla="*/ 10013 h 10013"/>
              <a:gd name="connsiteX4" fmla="*/ 15 w 10015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" h="10013">
                <a:moveTo>
                  <a:pt x="15" y="10013"/>
                </a:moveTo>
                <a:cubicBezTo>
                  <a:pt x="10" y="6675"/>
                  <a:pt x="5" y="3338"/>
                  <a:pt x="0" y="0"/>
                </a:cubicBezTo>
                <a:lnTo>
                  <a:pt x="10015" y="13"/>
                </a:lnTo>
                <a:lnTo>
                  <a:pt x="8015" y="10013"/>
                </a:lnTo>
                <a:lnTo>
                  <a:pt x="15" y="10013"/>
                </a:lnTo>
                <a:close/>
              </a:path>
            </a:pathLst>
          </a:custGeom>
          <a:pattFill prst="pct10">
            <a:fgClr>
              <a:schemeClr val="tx2">
                <a:lumMod val="5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7" descr="logoHemophilia-PMS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05" y="5930680"/>
            <a:ext cx="1977081" cy="82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/>
          <p:nvPr userDrawn="1"/>
        </p:nvSpPr>
        <p:spPr>
          <a:xfrm>
            <a:off x="0" y="4386263"/>
            <a:ext cx="5426075" cy="117475"/>
          </a:xfrm>
          <a:custGeom>
            <a:avLst/>
            <a:gdLst>
              <a:gd name="connsiteX0" fmla="*/ 0 w 5425914"/>
              <a:gd name="connsiteY0" fmla="*/ 0 h 118700"/>
              <a:gd name="connsiteX1" fmla="*/ 5425914 w 5425914"/>
              <a:gd name="connsiteY1" fmla="*/ 0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2705 h 121405"/>
              <a:gd name="connsiteX1" fmla="*/ 5404271 w 5425914"/>
              <a:gd name="connsiteY1" fmla="*/ 0 h 121405"/>
              <a:gd name="connsiteX2" fmla="*/ 5425914 w 5425914"/>
              <a:gd name="connsiteY2" fmla="*/ 121405 h 121405"/>
              <a:gd name="connsiteX3" fmla="*/ 0 w 5425914"/>
              <a:gd name="connsiteY3" fmla="*/ 121405 h 121405"/>
              <a:gd name="connsiteX4" fmla="*/ 0 w 5425914"/>
              <a:gd name="connsiteY4" fmla="*/ 2705 h 121405"/>
              <a:gd name="connsiteX0" fmla="*/ 0 w 5425914"/>
              <a:gd name="connsiteY0" fmla="*/ 6613 h 125313"/>
              <a:gd name="connsiteX1" fmla="*/ 5400364 w 5425914"/>
              <a:gd name="connsiteY1" fmla="*/ 0 h 125313"/>
              <a:gd name="connsiteX2" fmla="*/ 5425914 w 5425914"/>
              <a:gd name="connsiteY2" fmla="*/ 125313 h 125313"/>
              <a:gd name="connsiteX3" fmla="*/ 0 w 5425914"/>
              <a:gd name="connsiteY3" fmla="*/ 125313 h 125313"/>
              <a:gd name="connsiteX4" fmla="*/ 0 w 5425914"/>
              <a:gd name="connsiteY4" fmla="*/ 6613 h 125313"/>
              <a:gd name="connsiteX0" fmla="*/ 0 w 5425914"/>
              <a:gd name="connsiteY0" fmla="*/ 217629 h 336329"/>
              <a:gd name="connsiteX1" fmla="*/ 5357380 w 5425914"/>
              <a:gd name="connsiteY1" fmla="*/ 0 h 336329"/>
              <a:gd name="connsiteX2" fmla="*/ 5425914 w 5425914"/>
              <a:gd name="connsiteY2" fmla="*/ 336329 h 336329"/>
              <a:gd name="connsiteX3" fmla="*/ 0 w 5425914"/>
              <a:gd name="connsiteY3" fmla="*/ 336329 h 336329"/>
              <a:gd name="connsiteX4" fmla="*/ 0 w 5425914"/>
              <a:gd name="connsiteY4" fmla="*/ 217629 h 336329"/>
              <a:gd name="connsiteX0" fmla="*/ 0 w 5425914"/>
              <a:gd name="connsiteY0" fmla="*/ 14429 h 133129"/>
              <a:gd name="connsiteX1" fmla="*/ 5396457 w 5425914"/>
              <a:gd name="connsiteY1" fmla="*/ 0 h 133129"/>
              <a:gd name="connsiteX2" fmla="*/ 5425914 w 5425914"/>
              <a:gd name="connsiteY2" fmla="*/ 133129 h 133129"/>
              <a:gd name="connsiteX3" fmla="*/ 0 w 5425914"/>
              <a:gd name="connsiteY3" fmla="*/ 133129 h 133129"/>
              <a:gd name="connsiteX4" fmla="*/ 0 w 5425914"/>
              <a:gd name="connsiteY4" fmla="*/ 14429 h 133129"/>
              <a:gd name="connsiteX0" fmla="*/ 0 w 5425914"/>
              <a:gd name="connsiteY0" fmla="*/ 2706 h 121406"/>
              <a:gd name="connsiteX1" fmla="*/ 5396457 w 5425914"/>
              <a:gd name="connsiteY1" fmla="*/ 0 h 121406"/>
              <a:gd name="connsiteX2" fmla="*/ 5425914 w 5425914"/>
              <a:gd name="connsiteY2" fmla="*/ 121406 h 121406"/>
              <a:gd name="connsiteX3" fmla="*/ 0 w 5425914"/>
              <a:gd name="connsiteY3" fmla="*/ 121406 h 121406"/>
              <a:gd name="connsiteX4" fmla="*/ 0 w 5425914"/>
              <a:gd name="connsiteY4" fmla="*/ 2706 h 121406"/>
              <a:gd name="connsiteX0" fmla="*/ 0 w 5425914"/>
              <a:gd name="connsiteY0" fmla="*/ 0 h 118700"/>
              <a:gd name="connsiteX1" fmla="*/ 5400364 w 5425914"/>
              <a:gd name="connsiteY1" fmla="*/ 9017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135568 h 254268"/>
              <a:gd name="connsiteX1" fmla="*/ 5384733 w 5425914"/>
              <a:gd name="connsiteY1" fmla="*/ 0 h 254268"/>
              <a:gd name="connsiteX2" fmla="*/ 5425914 w 5425914"/>
              <a:gd name="connsiteY2" fmla="*/ 254268 h 254268"/>
              <a:gd name="connsiteX3" fmla="*/ 0 w 5425914"/>
              <a:gd name="connsiteY3" fmla="*/ 254268 h 254268"/>
              <a:gd name="connsiteX4" fmla="*/ 0 w 5425914"/>
              <a:gd name="connsiteY4" fmla="*/ 135568 h 254268"/>
              <a:gd name="connsiteX0" fmla="*/ 0 w 5425914"/>
              <a:gd name="connsiteY0" fmla="*/ 0 h 118700"/>
              <a:gd name="connsiteX1" fmla="*/ 5415995 w 5425914"/>
              <a:gd name="connsiteY1" fmla="*/ 20740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0 h 118700"/>
              <a:gd name="connsiteX1" fmla="*/ 5412087 w 5425914"/>
              <a:gd name="connsiteY1" fmla="*/ 1201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0 h 118700"/>
              <a:gd name="connsiteX1" fmla="*/ 5401783 w 5425914"/>
              <a:gd name="connsiteY1" fmla="*/ 1201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32284 h 150984"/>
              <a:gd name="connsiteX1" fmla="*/ 5391480 w 5425914"/>
              <a:gd name="connsiteY1" fmla="*/ 0 h 150984"/>
              <a:gd name="connsiteX2" fmla="*/ 5425914 w 5425914"/>
              <a:gd name="connsiteY2" fmla="*/ 150984 h 150984"/>
              <a:gd name="connsiteX3" fmla="*/ 0 w 5425914"/>
              <a:gd name="connsiteY3" fmla="*/ 150984 h 150984"/>
              <a:gd name="connsiteX4" fmla="*/ 0 w 5425914"/>
              <a:gd name="connsiteY4" fmla="*/ 32284 h 150984"/>
              <a:gd name="connsiteX0" fmla="*/ 0 w 5425914"/>
              <a:gd name="connsiteY0" fmla="*/ 9102 h 127802"/>
              <a:gd name="connsiteX1" fmla="*/ 5394056 w 5425914"/>
              <a:gd name="connsiteY1" fmla="*/ 0 h 127802"/>
              <a:gd name="connsiteX2" fmla="*/ 5425914 w 5425914"/>
              <a:gd name="connsiteY2" fmla="*/ 127802 h 127802"/>
              <a:gd name="connsiteX3" fmla="*/ 0 w 5425914"/>
              <a:gd name="connsiteY3" fmla="*/ 127802 h 127802"/>
              <a:gd name="connsiteX4" fmla="*/ 0 w 5425914"/>
              <a:gd name="connsiteY4" fmla="*/ 9102 h 127802"/>
              <a:gd name="connsiteX0" fmla="*/ 0 w 5425914"/>
              <a:gd name="connsiteY0" fmla="*/ 3951 h 122651"/>
              <a:gd name="connsiteX1" fmla="*/ 5401783 w 5425914"/>
              <a:gd name="connsiteY1" fmla="*/ 0 h 122651"/>
              <a:gd name="connsiteX2" fmla="*/ 5425914 w 5425914"/>
              <a:gd name="connsiteY2" fmla="*/ 122651 h 122651"/>
              <a:gd name="connsiteX3" fmla="*/ 0 w 5425914"/>
              <a:gd name="connsiteY3" fmla="*/ 122651 h 122651"/>
              <a:gd name="connsiteX4" fmla="*/ 0 w 5425914"/>
              <a:gd name="connsiteY4" fmla="*/ 3951 h 122651"/>
              <a:gd name="connsiteX0" fmla="*/ 0 w 5425914"/>
              <a:gd name="connsiteY0" fmla="*/ 0 h 118700"/>
              <a:gd name="connsiteX1" fmla="*/ 5404359 w 5425914"/>
              <a:gd name="connsiteY1" fmla="*/ 1200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5914" h="118700">
                <a:moveTo>
                  <a:pt x="0" y="0"/>
                </a:moveTo>
                <a:lnTo>
                  <a:pt x="5404359" y="1200"/>
                </a:lnTo>
                <a:lnTo>
                  <a:pt x="5425914" y="118700"/>
                </a:lnTo>
                <a:lnTo>
                  <a:pt x="0" y="118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2" y="361519"/>
            <a:ext cx="4077313" cy="92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8" y="3047729"/>
            <a:ext cx="4365653" cy="12741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>
              <a:lnSpc>
                <a:spcPct val="80000"/>
              </a:lnSpc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38" y="4568104"/>
            <a:ext cx="4365653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Sobi Logo Color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81" y="6347101"/>
            <a:ext cx="929233" cy="33790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2" y="1273860"/>
            <a:ext cx="4137882" cy="92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3" y="2186200"/>
            <a:ext cx="4534928" cy="92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45867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7216-0295-4AF3-84C5-BD3015F2E1EE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1344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06" y="1"/>
            <a:ext cx="4537494" cy="6858000"/>
          </a:xfrm>
          <a:prstGeom prst="rect">
            <a:avLst/>
          </a:prstGeom>
          <a:noFill/>
          <a:extLst/>
        </p:spPr>
      </p:pic>
      <p:sp>
        <p:nvSpPr>
          <p:cNvPr id="5" name="Pentagon 7"/>
          <p:cNvSpPr/>
          <p:nvPr userDrawn="1"/>
        </p:nvSpPr>
        <p:spPr>
          <a:xfrm rot="10800000" flipH="1">
            <a:off x="-9525" y="0"/>
            <a:ext cx="5832475" cy="686752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15 w 10015"/>
              <a:gd name="connsiteY0" fmla="*/ 10013 h 10013"/>
              <a:gd name="connsiteX1" fmla="*/ 0 w 10015"/>
              <a:gd name="connsiteY1" fmla="*/ 0 h 10013"/>
              <a:gd name="connsiteX2" fmla="*/ 10015 w 10015"/>
              <a:gd name="connsiteY2" fmla="*/ 13 h 10013"/>
              <a:gd name="connsiteX3" fmla="*/ 8015 w 10015"/>
              <a:gd name="connsiteY3" fmla="*/ 10013 h 10013"/>
              <a:gd name="connsiteX4" fmla="*/ 15 w 10015"/>
              <a:gd name="connsiteY4" fmla="*/ 10013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5" h="10013">
                <a:moveTo>
                  <a:pt x="15" y="10013"/>
                </a:moveTo>
                <a:cubicBezTo>
                  <a:pt x="10" y="6675"/>
                  <a:pt x="5" y="3338"/>
                  <a:pt x="0" y="0"/>
                </a:cubicBezTo>
                <a:lnTo>
                  <a:pt x="10015" y="13"/>
                </a:lnTo>
                <a:lnTo>
                  <a:pt x="8015" y="10013"/>
                </a:lnTo>
                <a:lnTo>
                  <a:pt x="15" y="10013"/>
                </a:lnTo>
                <a:close/>
              </a:path>
            </a:pathLst>
          </a:custGeom>
          <a:pattFill prst="pct10">
            <a:fgClr>
              <a:schemeClr val="tx2">
                <a:lumMod val="5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0" y="4386263"/>
            <a:ext cx="5426075" cy="117475"/>
          </a:xfrm>
          <a:custGeom>
            <a:avLst/>
            <a:gdLst>
              <a:gd name="connsiteX0" fmla="*/ 0 w 5425914"/>
              <a:gd name="connsiteY0" fmla="*/ 0 h 118700"/>
              <a:gd name="connsiteX1" fmla="*/ 5425914 w 5425914"/>
              <a:gd name="connsiteY1" fmla="*/ 0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2705 h 121405"/>
              <a:gd name="connsiteX1" fmla="*/ 5404271 w 5425914"/>
              <a:gd name="connsiteY1" fmla="*/ 0 h 121405"/>
              <a:gd name="connsiteX2" fmla="*/ 5425914 w 5425914"/>
              <a:gd name="connsiteY2" fmla="*/ 121405 h 121405"/>
              <a:gd name="connsiteX3" fmla="*/ 0 w 5425914"/>
              <a:gd name="connsiteY3" fmla="*/ 121405 h 121405"/>
              <a:gd name="connsiteX4" fmla="*/ 0 w 5425914"/>
              <a:gd name="connsiteY4" fmla="*/ 2705 h 121405"/>
              <a:gd name="connsiteX0" fmla="*/ 0 w 5425914"/>
              <a:gd name="connsiteY0" fmla="*/ 6613 h 125313"/>
              <a:gd name="connsiteX1" fmla="*/ 5400364 w 5425914"/>
              <a:gd name="connsiteY1" fmla="*/ 0 h 125313"/>
              <a:gd name="connsiteX2" fmla="*/ 5425914 w 5425914"/>
              <a:gd name="connsiteY2" fmla="*/ 125313 h 125313"/>
              <a:gd name="connsiteX3" fmla="*/ 0 w 5425914"/>
              <a:gd name="connsiteY3" fmla="*/ 125313 h 125313"/>
              <a:gd name="connsiteX4" fmla="*/ 0 w 5425914"/>
              <a:gd name="connsiteY4" fmla="*/ 6613 h 125313"/>
              <a:gd name="connsiteX0" fmla="*/ 0 w 5425914"/>
              <a:gd name="connsiteY0" fmla="*/ 217629 h 336329"/>
              <a:gd name="connsiteX1" fmla="*/ 5357380 w 5425914"/>
              <a:gd name="connsiteY1" fmla="*/ 0 h 336329"/>
              <a:gd name="connsiteX2" fmla="*/ 5425914 w 5425914"/>
              <a:gd name="connsiteY2" fmla="*/ 336329 h 336329"/>
              <a:gd name="connsiteX3" fmla="*/ 0 w 5425914"/>
              <a:gd name="connsiteY3" fmla="*/ 336329 h 336329"/>
              <a:gd name="connsiteX4" fmla="*/ 0 w 5425914"/>
              <a:gd name="connsiteY4" fmla="*/ 217629 h 336329"/>
              <a:gd name="connsiteX0" fmla="*/ 0 w 5425914"/>
              <a:gd name="connsiteY0" fmla="*/ 14429 h 133129"/>
              <a:gd name="connsiteX1" fmla="*/ 5396457 w 5425914"/>
              <a:gd name="connsiteY1" fmla="*/ 0 h 133129"/>
              <a:gd name="connsiteX2" fmla="*/ 5425914 w 5425914"/>
              <a:gd name="connsiteY2" fmla="*/ 133129 h 133129"/>
              <a:gd name="connsiteX3" fmla="*/ 0 w 5425914"/>
              <a:gd name="connsiteY3" fmla="*/ 133129 h 133129"/>
              <a:gd name="connsiteX4" fmla="*/ 0 w 5425914"/>
              <a:gd name="connsiteY4" fmla="*/ 14429 h 133129"/>
              <a:gd name="connsiteX0" fmla="*/ 0 w 5425914"/>
              <a:gd name="connsiteY0" fmla="*/ 2706 h 121406"/>
              <a:gd name="connsiteX1" fmla="*/ 5396457 w 5425914"/>
              <a:gd name="connsiteY1" fmla="*/ 0 h 121406"/>
              <a:gd name="connsiteX2" fmla="*/ 5425914 w 5425914"/>
              <a:gd name="connsiteY2" fmla="*/ 121406 h 121406"/>
              <a:gd name="connsiteX3" fmla="*/ 0 w 5425914"/>
              <a:gd name="connsiteY3" fmla="*/ 121406 h 121406"/>
              <a:gd name="connsiteX4" fmla="*/ 0 w 5425914"/>
              <a:gd name="connsiteY4" fmla="*/ 2706 h 121406"/>
              <a:gd name="connsiteX0" fmla="*/ 0 w 5425914"/>
              <a:gd name="connsiteY0" fmla="*/ 0 h 118700"/>
              <a:gd name="connsiteX1" fmla="*/ 5400364 w 5425914"/>
              <a:gd name="connsiteY1" fmla="*/ 9017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135568 h 254268"/>
              <a:gd name="connsiteX1" fmla="*/ 5384733 w 5425914"/>
              <a:gd name="connsiteY1" fmla="*/ 0 h 254268"/>
              <a:gd name="connsiteX2" fmla="*/ 5425914 w 5425914"/>
              <a:gd name="connsiteY2" fmla="*/ 254268 h 254268"/>
              <a:gd name="connsiteX3" fmla="*/ 0 w 5425914"/>
              <a:gd name="connsiteY3" fmla="*/ 254268 h 254268"/>
              <a:gd name="connsiteX4" fmla="*/ 0 w 5425914"/>
              <a:gd name="connsiteY4" fmla="*/ 135568 h 254268"/>
              <a:gd name="connsiteX0" fmla="*/ 0 w 5425914"/>
              <a:gd name="connsiteY0" fmla="*/ 0 h 118700"/>
              <a:gd name="connsiteX1" fmla="*/ 5415995 w 5425914"/>
              <a:gd name="connsiteY1" fmla="*/ 20740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0 h 118700"/>
              <a:gd name="connsiteX1" fmla="*/ 5412087 w 5425914"/>
              <a:gd name="connsiteY1" fmla="*/ 1201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0 h 118700"/>
              <a:gd name="connsiteX1" fmla="*/ 5401783 w 5425914"/>
              <a:gd name="connsiteY1" fmla="*/ 1201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  <a:gd name="connsiteX0" fmla="*/ 0 w 5425914"/>
              <a:gd name="connsiteY0" fmla="*/ 32284 h 150984"/>
              <a:gd name="connsiteX1" fmla="*/ 5391480 w 5425914"/>
              <a:gd name="connsiteY1" fmla="*/ 0 h 150984"/>
              <a:gd name="connsiteX2" fmla="*/ 5425914 w 5425914"/>
              <a:gd name="connsiteY2" fmla="*/ 150984 h 150984"/>
              <a:gd name="connsiteX3" fmla="*/ 0 w 5425914"/>
              <a:gd name="connsiteY3" fmla="*/ 150984 h 150984"/>
              <a:gd name="connsiteX4" fmla="*/ 0 w 5425914"/>
              <a:gd name="connsiteY4" fmla="*/ 32284 h 150984"/>
              <a:gd name="connsiteX0" fmla="*/ 0 w 5425914"/>
              <a:gd name="connsiteY0" fmla="*/ 9102 h 127802"/>
              <a:gd name="connsiteX1" fmla="*/ 5394056 w 5425914"/>
              <a:gd name="connsiteY1" fmla="*/ 0 h 127802"/>
              <a:gd name="connsiteX2" fmla="*/ 5425914 w 5425914"/>
              <a:gd name="connsiteY2" fmla="*/ 127802 h 127802"/>
              <a:gd name="connsiteX3" fmla="*/ 0 w 5425914"/>
              <a:gd name="connsiteY3" fmla="*/ 127802 h 127802"/>
              <a:gd name="connsiteX4" fmla="*/ 0 w 5425914"/>
              <a:gd name="connsiteY4" fmla="*/ 9102 h 127802"/>
              <a:gd name="connsiteX0" fmla="*/ 0 w 5425914"/>
              <a:gd name="connsiteY0" fmla="*/ 3951 h 122651"/>
              <a:gd name="connsiteX1" fmla="*/ 5401783 w 5425914"/>
              <a:gd name="connsiteY1" fmla="*/ 0 h 122651"/>
              <a:gd name="connsiteX2" fmla="*/ 5425914 w 5425914"/>
              <a:gd name="connsiteY2" fmla="*/ 122651 h 122651"/>
              <a:gd name="connsiteX3" fmla="*/ 0 w 5425914"/>
              <a:gd name="connsiteY3" fmla="*/ 122651 h 122651"/>
              <a:gd name="connsiteX4" fmla="*/ 0 w 5425914"/>
              <a:gd name="connsiteY4" fmla="*/ 3951 h 122651"/>
              <a:gd name="connsiteX0" fmla="*/ 0 w 5425914"/>
              <a:gd name="connsiteY0" fmla="*/ 0 h 118700"/>
              <a:gd name="connsiteX1" fmla="*/ 5404359 w 5425914"/>
              <a:gd name="connsiteY1" fmla="*/ 1200 h 118700"/>
              <a:gd name="connsiteX2" fmla="*/ 5425914 w 5425914"/>
              <a:gd name="connsiteY2" fmla="*/ 118700 h 118700"/>
              <a:gd name="connsiteX3" fmla="*/ 0 w 5425914"/>
              <a:gd name="connsiteY3" fmla="*/ 118700 h 118700"/>
              <a:gd name="connsiteX4" fmla="*/ 0 w 5425914"/>
              <a:gd name="connsiteY4" fmla="*/ 0 h 1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5914" h="118700">
                <a:moveTo>
                  <a:pt x="0" y="0"/>
                </a:moveTo>
                <a:lnTo>
                  <a:pt x="5404359" y="1200"/>
                </a:lnTo>
                <a:lnTo>
                  <a:pt x="5425914" y="118700"/>
                </a:lnTo>
                <a:lnTo>
                  <a:pt x="0" y="118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4011613"/>
            <a:ext cx="9144000" cy="0"/>
          </a:xfrm>
          <a:prstGeom prst="line">
            <a:avLst/>
          </a:prstGeom>
          <a:pattFill prst="pct10">
            <a:fgClr>
              <a:schemeClr val="tx2">
                <a:lumMod val="5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Picture 16" descr="logoHemophilia-PMS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6146800"/>
            <a:ext cx="12080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9" y="2983545"/>
            <a:ext cx="4606592" cy="1362075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9" y="4545732"/>
            <a:ext cx="4606592" cy="1500187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0C44D6-F809-4174-B33B-27634E93470E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3163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7EEF2-08AA-47DE-929E-F31C1989273F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7271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5623-9DCD-4C70-BE5D-7C813FF79768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4452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FFEF-552D-4900-B0A9-C42695B28B2A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2386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D56F-4DEE-4590-ACEE-706124ECC64D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998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48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fld id="{651A0C47-018D-4460-B945-BFF7981B6CA6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22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22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22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22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22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22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22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22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22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029752C-641B-A84E-B3DE-EA2F7246B30D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20/10/2014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BAF3D30-45CF-C841-9DF0-768EF49C1233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2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742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835" y="576216"/>
            <a:ext cx="8214966" cy="381497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83" y="4105190"/>
            <a:ext cx="7979719" cy="22511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6E0F48D-D1E4-274A-9450-90912AA1F963}" type="datetimeFigureOut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 defTabSz="457200"/>
              <a:t>10/20/2014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39EC151-DDBF-9545-B426-E167C91CBBBC}" type="slidenum">
              <a:rPr>
                <a:solidFill>
                  <a:prstClr val="black">
                    <a:tint val="75000"/>
                  </a:prstClr>
                </a:solidFill>
                <a:latin typeface="Arial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01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9" r:id="rId4"/>
    <p:sldLayoutId id="2147483700" r:id="rId5"/>
    <p:sldLayoutId id="2147483701" r:id="rId6"/>
    <p:sldLayoutId id="2147483702" r:id="rId7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rgbClr val="E31837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ts val="0"/>
        </a:spcBef>
        <a:buFont typeface="Arial"/>
        <a:buChar char="•"/>
        <a:defRPr sz="2800" kern="1200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fld id="{2D21624C-9E06-4DF9-B3C0-9E86E3EE4E2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49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22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22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22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22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22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22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22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22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22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12103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1752601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fld id="{6D1829CA-BEEE-453C-BFF1-5B4B2075428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10/20/2014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72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22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22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22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22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22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22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22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22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22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20000"/>
                <a:lumOff val="80000"/>
                <a:alpha val="50000"/>
              </a:schemeClr>
            </a:gs>
            <a:gs pos="0">
              <a:schemeClr val="accent1">
                <a:tint val="23500"/>
                <a:satMod val="160000"/>
                <a:alpha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rallelogram 20"/>
          <p:cNvSpPr/>
          <p:nvPr userDrawn="1"/>
        </p:nvSpPr>
        <p:spPr>
          <a:xfrm flipH="1">
            <a:off x="0" y="1276350"/>
            <a:ext cx="9144000" cy="5418138"/>
          </a:xfrm>
          <a:prstGeom prst="parallelogram">
            <a:avLst>
              <a:gd name="adj" fmla="val 698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9144000" cy="1285875"/>
          </a:xfrm>
          <a:prstGeom prst="rect">
            <a:avLst/>
          </a:prstGeom>
          <a:pattFill prst="pct10">
            <a:fgClr>
              <a:schemeClr val="tx2">
                <a:lumMod val="5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4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049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35725"/>
            <a:ext cx="319088" cy="41433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6FB0B2D-35EE-4E9C-93DD-BFF4C99C246A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Pentagon 7"/>
          <p:cNvSpPr/>
          <p:nvPr userDrawn="1"/>
        </p:nvSpPr>
        <p:spPr>
          <a:xfrm>
            <a:off x="0" y="6711950"/>
            <a:ext cx="9144000" cy="146050"/>
          </a:xfrm>
          <a:prstGeom prst="rect">
            <a:avLst/>
          </a:prstGeom>
          <a:pattFill prst="pct10">
            <a:fgClr>
              <a:schemeClr val="tx2">
                <a:lumMod val="5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285875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699250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26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ticulate Narrow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ticulate Narrow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ticulate Narrow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ticulate Narrow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ticulate Narrow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ticulate Narrow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ticulate Narrow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ticulate Narrow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buFont typeface="Arial" pitchFamily="34" charset="0"/>
        <a:defRPr sz="2400" b="1" kern="12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233363" indent="-233363" algn="l" rtl="0" eaLnBrk="0" fontAlgn="base" hangingPunct="0">
        <a:spcBef>
          <a:spcPct val="0"/>
        </a:spcBef>
        <a:spcAft>
          <a:spcPts val="600"/>
        </a:spcAft>
        <a:buClr>
          <a:srgbClr val="17375E"/>
        </a:buClr>
        <a:buSzPct val="105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93738" indent="-228600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50938" indent="-228600" algn="l" rtl="0" eaLnBrk="0" fontAlgn="base" hangingPunct="0">
        <a:spcBef>
          <a:spcPct val="0"/>
        </a:spcBef>
        <a:spcAft>
          <a:spcPts val="600"/>
        </a:spcAft>
        <a:buClr>
          <a:srgbClr val="709ABC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58938" indent="-228600" algn="l" rtl="0" eaLnBrk="0" fontAlgn="base" hangingPunct="0">
        <a:spcBef>
          <a:spcPct val="0"/>
        </a:spcBef>
        <a:spcAft>
          <a:spcPts val="600"/>
        </a:spcAft>
        <a:buClr>
          <a:srgbClr val="4E8542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ov"/><Relationship Id="rId2" Type="http://schemas.microsoft.com/office/2007/relationships/media" Target="../media/media1.mov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tags" Target="../tags/tag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7287" y="265451"/>
            <a:ext cx="7772400" cy="2187615"/>
          </a:xfrm>
        </p:spPr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b="1" dirty="0"/>
              <a:t>Guidelines and P</a:t>
            </a:r>
            <a:r>
              <a:rPr lang="en-US" sz="4000" b="1" dirty="0" smtClean="0"/>
              <a:t>riorities </a:t>
            </a:r>
            <a:r>
              <a:rPr lang="en-US" sz="4000" b="1" dirty="0"/>
              <a:t>for safe Switching between plasma derived and recombinant Factor VIII </a:t>
            </a:r>
            <a:r>
              <a:rPr lang="en-US" sz="4000" dirty="0"/>
              <a:t>	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9107" y="2884585"/>
            <a:ext cx="7981949" cy="1398933"/>
          </a:xfrm>
        </p:spPr>
        <p:txBody>
          <a:bodyPr>
            <a:normAutofit fontScale="77500" lnSpcReduction="20000"/>
          </a:bodyPr>
          <a:lstStyle/>
          <a:p>
            <a:r>
              <a:rPr lang="it-IT" sz="3500" dirty="0" smtClean="0"/>
              <a:t>Alfonso Iorio</a:t>
            </a:r>
          </a:p>
          <a:p>
            <a:endParaRPr lang="en-US" sz="3600" dirty="0"/>
          </a:p>
          <a:p>
            <a:r>
              <a:rPr lang="en-US" sz="3600" dirty="0"/>
              <a:t> </a:t>
            </a:r>
            <a:r>
              <a:rPr lang="en-US" sz="3600" b="1" dirty="0" err="1"/>
              <a:t>Parsian</a:t>
            </a:r>
            <a:r>
              <a:rPr lang="en-US" sz="3600" b="1" dirty="0"/>
              <a:t> </a:t>
            </a:r>
            <a:r>
              <a:rPr lang="en-US" sz="3600" b="1" dirty="0" err="1"/>
              <a:t>Azadi</a:t>
            </a:r>
            <a:r>
              <a:rPr lang="en-US" sz="3600" b="1" dirty="0"/>
              <a:t> Hotel-Tehran-Iran </a:t>
            </a:r>
            <a:r>
              <a:rPr lang="it-IT" sz="3600" dirty="0" smtClean="0"/>
              <a:t>, </a:t>
            </a:r>
            <a:r>
              <a:rPr lang="it-IT" sz="3600" dirty="0" err="1" smtClean="0"/>
              <a:t>October</a:t>
            </a:r>
            <a:r>
              <a:rPr lang="it-IT" sz="3600" dirty="0" smtClean="0"/>
              <a:t> 23</a:t>
            </a:r>
            <a:r>
              <a:rPr lang="it-IT" sz="3600" baseline="30000" dirty="0" smtClean="0"/>
              <a:t>th</a:t>
            </a:r>
            <a:r>
              <a:rPr lang="it-IT" sz="3600" dirty="0" smtClean="0"/>
              <a:t> 2014</a:t>
            </a:r>
            <a:endParaRPr lang="it-IT" sz="35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33867" y="4305215"/>
            <a:ext cx="8352430" cy="2224585"/>
            <a:chOff x="382137" y="286655"/>
            <a:chExt cx="8352430" cy="2224585"/>
          </a:xfrm>
        </p:grpSpPr>
        <p:sp>
          <p:nvSpPr>
            <p:cNvPr id="7" name="Rectangle 6"/>
            <p:cNvSpPr/>
            <p:nvPr/>
          </p:nvSpPr>
          <p:spPr>
            <a:xfrm>
              <a:off x="382137" y="286655"/>
              <a:ext cx="8352430" cy="2224585"/>
            </a:xfrm>
            <a:prstGeom prst="rect">
              <a:avLst/>
            </a:prstGeom>
            <a:solidFill>
              <a:schemeClr val="tx1"/>
            </a:solidFill>
            <a:effectLst>
              <a:outerShdw blurRad="1270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 descr="McMDegHiResBlackLettersLines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87" y="427023"/>
              <a:ext cx="2449812" cy="181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HIRU_logo_New_forLindaS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186" y="427023"/>
              <a:ext cx="2488560" cy="181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746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56201" y="1454422"/>
            <a:ext cx="2605867" cy="1318162"/>
            <a:chOff x="6139543" y="1861393"/>
            <a:chExt cx="2605867" cy="1318162"/>
          </a:xfrm>
        </p:grpSpPr>
        <p:sp>
          <p:nvSpPr>
            <p:cNvPr id="31" name="TextBox 30"/>
            <p:cNvSpPr txBox="1"/>
            <p:nvPr/>
          </p:nvSpPr>
          <p:spPr>
            <a:xfrm>
              <a:off x="6388675" y="2002676"/>
              <a:ext cx="23567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Previous</a:t>
              </a:r>
              <a:r>
                <a:rPr lang="it-IT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F8 </a:t>
              </a:r>
              <a:r>
                <a:rPr lang="it-IT" sz="14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exposure</a:t>
              </a:r>
              <a:endPara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it-IT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CTL-4 polymorphism</a:t>
              </a:r>
            </a:p>
            <a:p>
              <a:r>
                <a:rPr lang="it-IT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FVIII </a:t>
              </a:r>
              <a:r>
                <a:rPr lang="it-IT" sz="14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genotype</a:t>
              </a:r>
              <a:endPara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it-IT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(</a:t>
              </a:r>
              <a:r>
                <a:rPr lang="it-IT" sz="14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missense</a:t>
              </a:r>
              <a:r>
                <a:rPr lang="it-IT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it-IT" sz="14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point</a:t>
              </a:r>
              <a:r>
                <a:rPr lang="it-IT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)</a:t>
              </a:r>
              <a:endPara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6139543" y="1861393"/>
              <a:ext cx="0" cy="131816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149440" y="2790765"/>
            <a:ext cx="2684137" cy="1296387"/>
            <a:chOff x="6149439" y="3438833"/>
            <a:chExt cx="2684137" cy="1296387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149439" y="3438833"/>
              <a:ext cx="0" cy="129638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396690" y="3469906"/>
              <a:ext cx="2436886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IL10, TNF-a</a:t>
              </a:r>
            </a:p>
            <a:p>
              <a:r>
                <a:rPr lang="it-IT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polymorphism</a:t>
              </a:r>
            </a:p>
            <a:p>
              <a:r>
                <a:rPr lang="it-IT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FVIII </a:t>
              </a:r>
              <a:r>
                <a:rPr lang="it-IT" sz="14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genotype</a:t>
              </a:r>
              <a:endParaRPr lang="it-IT" sz="1400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r>
                <a:rPr lang="it-IT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(</a:t>
              </a:r>
              <a:r>
                <a:rPr lang="it-IT" sz="14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deletions</a:t>
              </a:r>
              <a:r>
                <a:rPr lang="it-IT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it-IT" sz="1400" b="1" dirty="0" err="1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inversions</a:t>
              </a:r>
              <a:r>
                <a:rPr lang="it-IT" sz="1600" b="1" dirty="0" smtClean="0"/>
                <a:t>)</a:t>
              </a:r>
              <a:endParaRPr lang="en-US" sz="1600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85024" y="1428781"/>
            <a:ext cx="5367646" cy="471933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5024" y="1428783"/>
            <a:ext cx="5367646" cy="37596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44394" y="2772584"/>
            <a:ext cx="5367646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85024" y="2302220"/>
            <a:ext cx="5367646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834430" y="4060064"/>
            <a:ext cx="1033153" cy="1597400"/>
            <a:chOff x="748159" y="4027805"/>
            <a:chExt cx="1033153" cy="1680175"/>
          </a:xfrm>
        </p:grpSpPr>
        <p:sp>
          <p:nvSpPr>
            <p:cNvPr id="14" name="Freeform 13"/>
            <p:cNvSpPr/>
            <p:nvPr/>
          </p:nvSpPr>
          <p:spPr>
            <a:xfrm>
              <a:off x="748159" y="4027805"/>
              <a:ext cx="1033153" cy="1092534"/>
            </a:xfrm>
            <a:custGeom>
              <a:avLst/>
              <a:gdLst>
                <a:gd name="connsiteX0" fmla="*/ 0 w 1246909"/>
                <a:gd name="connsiteY0" fmla="*/ 1092534 h 1092534"/>
                <a:gd name="connsiteX1" fmla="*/ 391886 w 1246909"/>
                <a:gd name="connsiteY1" fmla="*/ 771900 h 1092534"/>
                <a:gd name="connsiteX2" fmla="*/ 676894 w 1246909"/>
                <a:gd name="connsiteY2" fmla="*/ 4 h 1092534"/>
                <a:gd name="connsiteX3" fmla="*/ 961901 w 1246909"/>
                <a:gd name="connsiteY3" fmla="*/ 783775 h 1092534"/>
                <a:gd name="connsiteX4" fmla="*/ 1246909 w 1246909"/>
                <a:gd name="connsiteY4" fmla="*/ 1068783 h 109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909" h="1092534">
                  <a:moveTo>
                    <a:pt x="0" y="1092534"/>
                  </a:moveTo>
                  <a:cubicBezTo>
                    <a:pt x="139535" y="1023261"/>
                    <a:pt x="279070" y="953988"/>
                    <a:pt x="391886" y="771900"/>
                  </a:cubicBezTo>
                  <a:cubicBezTo>
                    <a:pt x="504702" y="589812"/>
                    <a:pt x="581892" y="-1975"/>
                    <a:pt x="676894" y="4"/>
                  </a:cubicBezTo>
                  <a:cubicBezTo>
                    <a:pt x="771896" y="1983"/>
                    <a:pt x="866899" y="605645"/>
                    <a:pt x="961901" y="783775"/>
                  </a:cubicBezTo>
                  <a:cubicBezTo>
                    <a:pt x="1056904" y="961905"/>
                    <a:pt x="1151906" y="1015344"/>
                    <a:pt x="1246909" y="106878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64735" y="5209811"/>
              <a:ext cx="0" cy="17813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076240" y="5351883"/>
              <a:ext cx="383438" cy="3560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F8</a:t>
              </a:r>
              <a:endParaRPr lang="en-US" sz="16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06960" y="2920605"/>
            <a:ext cx="1359646" cy="2983627"/>
            <a:chOff x="2220699" y="2817217"/>
            <a:chExt cx="1359646" cy="3138234"/>
          </a:xfrm>
        </p:grpSpPr>
        <p:sp>
          <p:nvSpPr>
            <p:cNvPr id="15" name="Freeform 14"/>
            <p:cNvSpPr/>
            <p:nvPr/>
          </p:nvSpPr>
          <p:spPr>
            <a:xfrm>
              <a:off x="2220699" y="2817217"/>
              <a:ext cx="1294397" cy="2291938"/>
            </a:xfrm>
            <a:custGeom>
              <a:avLst/>
              <a:gdLst>
                <a:gd name="connsiteX0" fmla="*/ 0 w 1246909"/>
                <a:gd name="connsiteY0" fmla="*/ 1092534 h 1092534"/>
                <a:gd name="connsiteX1" fmla="*/ 391886 w 1246909"/>
                <a:gd name="connsiteY1" fmla="*/ 771900 h 1092534"/>
                <a:gd name="connsiteX2" fmla="*/ 676894 w 1246909"/>
                <a:gd name="connsiteY2" fmla="*/ 4 h 1092534"/>
                <a:gd name="connsiteX3" fmla="*/ 961901 w 1246909"/>
                <a:gd name="connsiteY3" fmla="*/ 783775 h 1092534"/>
                <a:gd name="connsiteX4" fmla="*/ 1246909 w 1246909"/>
                <a:gd name="connsiteY4" fmla="*/ 1068783 h 109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909" h="1092534">
                  <a:moveTo>
                    <a:pt x="0" y="1092534"/>
                  </a:moveTo>
                  <a:cubicBezTo>
                    <a:pt x="139535" y="1023261"/>
                    <a:pt x="279070" y="953988"/>
                    <a:pt x="391886" y="771900"/>
                  </a:cubicBezTo>
                  <a:cubicBezTo>
                    <a:pt x="504702" y="589812"/>
                    <a:pt x="581892" y="-1975"/>
                    <a:pt x="676894" y="4"/>
                  </a:cubicBezTo>
                  <a:cubicBezTo>
                    <a:pt x="771896" y="1983"/>
                    <a:pt x="866899" y="605645"/>
                    <a:pt x="961901" y="783775"/>
                  </a:cubicBezTo>
                  <a:cubicBezTo>
                    <a:pt x="1056904" y="961905"/>
                    <a:pt x="1151906" y="1015344"/>
                    <a:pt x="1246909" y="106878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901510" y="5208527"/>
              <a:ext cx="0" cy="17813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45301" y="5340374"/>
              <a:ext cx="1335044" cy="6150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b="1" dirty="0" smtClean="0"/>
                <a:t>F8</a:t>
              </a:r>
            </a:p>
            <a:p>
              <a:pPr algn="ctr"/>
              <a:r>
                <a:rPr lang="it-IT" sz="1600" b="1" dirty="0" err="1" smtClean="0"/>
                <a:t>Danger</a:t>
              </a:r>
              <a:r>
                <a:rPr lang="it-IT" sz="1600" b="1" dirty="0" smtClean="0"/>
                <a:t> </a:t>
              </a:r>
              <a:r>
                <a:rPr lang="it-IT" sz="1600" b="1" dirty="0" err="1" smtClean="0"/>
                <a:t>signal</a:t>
              </a:r>
              <a:endParaRPr lang="en-US" sz="16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98240" y="1840290"/>
            <a:ext cx="1579418" cy="4324758"/>
            <a:chOff x="3811980" y="1666693"/>
            <a:chExt cx="1579418" cy="4548866"/>
          </a:xfrm>
        </p:grpSpPr>
        <p:sp>
          <p:nvSpPr>
            <p:cNvPr id="16" name="Freeform 15"/>
            <p:cNvSpPr/>
            <p:nvPr/>
          </p:nvSpPr>
          <p:spPr>
            <a:xfrm>
              <a:off x="3811980" y="1666693"/>
              <a:ext cx="1579418" cy="3431969"/>
            </a:xfrm>
            <a:custGeom>
              <a:avLst/>
              <a:gdLst>
                <a:gd name="connsiteX0" fmla="*/ 0 w 1246909"/>
                <a:gd name="connsiteY0" fmla="*/ 1092534 h 1092534"/>
                <a:gd name="connsiteX1" fmla="*/ 391886 w 1246909"/>
                <a:gd name="connsiteY1" fmla="*/ 771900 h 1092534"/>
                <a:gd name="connsiteX2" fmla="*/ 676894 w 1246909"/>
                <a:gd name="connsiteY2" fmla="*/ 4 h 1092534"/>
                <a:gd name="connsiteX3" fmla="*/ 961901 w 1246909"/>
                <a:gd name="connsiteY3" fmla="*/ 783775 h 1092534"/>
                <a:gd name="connsiteX4" fmla="*/ 1246909 w 1246909"/>
                <a:gd name="connsiteY4" fmla="*/ 1068783 h 109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909" h="1092534">
                  <a:moveTo>
                    <a:pt x="0" y="1092534"/>
                  </a:moveTo>
                  <a:cubicBezTo>
                    <a:pt x="139535" y="1023261"/>
                    <a:pt x="279070" y="953988"/>
                    <a:pt x="391886" y="771900"/>
                  </a:cubicBezTo>
                  <a:cubicBezTo>
                    <a:pt x="504702" y="589812"/>
                    <a:pt x="581892" y="-1975"/>
                    <a:pt x="676894" y="4"/>
                  </a:cubicBezTo>
                  <a:cubicBezTo>
                    <a:pt x="771896" y="1983"/>
                    <a:pt x="866899" y="605645"/>
                    <a:pt x="961901" y="783775"/>
                  </a:cubicBezTo>
                  <a:cubicBezTo>
                    <a:pt x="1056904" y="961905"/>
                    <a:pt x="1151906" y="1015344"/>
                    <a:pt x="1246909" y="106878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633285" y="5173691"/>
              <a:ext cx="0" cy="17813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965762" y="5341500"/>
              <a:ext cx="1335044" cy="8740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600" b="1" dirty="0" smtClean="0"/>
                <a:t>F8</a:t>
              </a:r>
            </a:p>
            <a:p>
              <a:pPr algn="ctr"/>
              <a:r>
                <a:rPr lang="it-IT" sz="1600" b="1" dirty="0" err="1" smtClean="0"/>
                <a:t>Danger</a:t>
              </a:r>
              <a:r>
                <a:rPr lang="it-IT" sz="1600" b="1" dirty="0" smtClean="0"/>
                <a:t> </a:t>
              </a:r>
              <a:r>
                <a:rPr lang="it-IT" sz="1600" b="1" dirty="0" err="1" smtClean="0"/>
                <a:t>signal</a:t>
              </a:r>
              <a:endParaRPr lang="it-IT" sz="1600" b="1" dirty="0" smtClean="0"/>
            </a:p>
            <a:p>
              <a:pPr algn="ctr"/>
              <a:r>
                <a:rPr lang="it-IT" sz="1600" b="1" dirty="0" smtClean="0"/>
                <a:t>treatment</a:t>
              </a:r>
              <a:endParaRPr lang="en-US" sz="1600" b="1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09167" y="6436988"/>
            <a:ext cx="5815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Modified from </a:t>
            </a:r>
            <a:r>
              <a:rPr lang="en-US" sz="12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Gouw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S. </a:t>
            </a:r>
            <a:r>
              <a:rPr lang="en-US" sz="12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Semin</a:t>
            </a:r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Thromb</a:t>
            </a:r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Hemost</a:t>
            </a:r>
            <a:r>
              <a:rPr lang="en-US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2007;35:723–34. 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4394" y="3292767"/>
            <a:ext cx="5367646" cy="0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49798" y="6212903"/>
            <a:ext cx="5858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Rothman </a:t>
            </a:r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KJ, Greenland 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S.</a:t>
            </a:r>
            <a:r>
              <a:rPr lang="en-GB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Am </a:t>
            </a:r>
            <a:r>
              <a:rPr lang="en-GB" sz="12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J Public Health.</a:t>
            </a:r>
            <a:r>
              <a:rPr lang="en-GB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2005;95:S144–50.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Multicausality</a:t>
            </a:r>
            <a:r>
              <a:rPr lang="en-GB" dirty="0" smtClean="0"/>
              <a:t> principle</a:t>
            </a:r>
            <a:r>
              <a:rPr lang="en-GB" baseline="30000" dirty="0" smtClean="0"/>
              <a:t>1</a:t>
            </a:r>
            <a:endParaRPr lang="en-GB" baseline="30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734"/>
      </p:ext>
    </p:extLst>
  </p:cSld>
  <p:clrMapOvr>
    <a:masterClrMapping/>
  </p:clrMapOvr>
  <p:transition advTm="1143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igure 1 ver 2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1" y="0"/>
            <a:ext cx="8285534" cy="6214150"/>
          </a:xfrm>
          <a:prstGeom prst="rect">
            <a:avLst/>
          </a:prstGeom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080529" y="6270425"/>
            <a:ext cx="3940639" cy="2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800" tIns="36900" rIns="73800" bIns="36900">
            <a:spAutoFit/>
          </a:bodyPr>
          <a:lstStyle>
            <a:lvl1pPr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200" i="1" dirty="0" err="1" smtClean="0">
                <a:solidFill>
                  <a:prstClr val="white"/>
                </a:solidFill>
              </a:rPr>
              <a:t>Iorio</a:t>
            </a:r>
            <a:r>
              <a:rPr lang="en-CA" sz="1200" i="1" dirty="0" smtClean="0">
                <a:solidFill>
                  <a:prstClr val="white"/>
                </a:solidFill>
              </a:rPr>
              <a:t> A et al. Blood 2012;120(4):720-727. </a:t>
            </a:r>
            <a:endParaRPr lang="en-US" sz="1200" b="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6614021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  <a:endParaRPr lang="en-US" sz="900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512459"/>
            <a:ext cx="685800" cy="365125"/>
          </a:xfrm>
        </p:spPr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81716"/>
      </p:ext>
    </p:extLst>
  </p:cSld>
  <p:clrMapOvr>
    <a:masterClrMapping/>
  </p:clrMapOvr>
  <p:transition advTm="7633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smtClean="0">
                <a:effectLst/>
              </a:rPr>
              <a:t>The baseline </a:t>
            </a:r>
            <a:r>
              <a:rPr lang="it-IT" sz="4000" dirty="0" err="1" smtClean="0">
                <a:effectLst/>
              </a:rPr>
              <a:t>risk</a:t>
            </a:r>
            <a:endParaRPr lang="en-US" sz="4000" dirty="0">
              <a:effectLst/>
            </a:endParaRPr>
          </a:p>
        </p:txBody>
      </p:sp>
      <p:pic>
        <p:nvPicPr>
          <p:cNvPr id="5" name="bouncing ball-1.mov">
            <a:hlinkClick r:id="" action="ppaction://media"/>
            <a:hlinkHover r:id="" action="ppaction://ole?verb=0"/>
          </p:cNvPr>
          <p:cNvPicPr>
            <a:picLocks noGrp="1" noChangeAspect="1"/>
          </p:cNvPicPr>
          <p:nvPr>
            <p:ph sz="quarter" idx="4294967295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print"/>
          <a:srcRect t="7306" b="7306"/>
          <a:stretch>
            <a:fillRect/>
          </a:stretch>
        </p:blipFill>
        <p:spPr>
          <a:xfrm>
            <a:off x="1520176" y="1698789"/>
            <a:ext cx="5848350" cy="4179888"/>
          </a:xfrm>
        </p:spPr>
      </p:pic>
      <p:sp>
        <p:nvSpPr>
          <p:cNvPr id="3" name="Rectangle 2"/>
          <p:cNvSpPr/>
          <p:nvPr/>
        </p:nvSpPr>
        <p:spPr>
          <a:xfrm>
            <a:off x="0" y="6613038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  <a:endParaRPr lang="en-US" sz="900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6627" y="6491892"/>
            <a:ext cx="685800" cy="365125"/>
          </a:xfrm>
        </p:spPr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683514"/>
      </p:ext>
    </p:extLst>
  </p:cSld>
  <p:clrMapOvr>
    <a:masterClrMapping/>
  </p:clrMapOvr>
  <p:transition advTm="43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875" objId="5"/>
        <p14:stopEvt time="30548" objId="5"/>
        <p14:playEvt time="40189" objId="5"/>
        <p14:stopEvt time="43653" objId="5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ulis__impression__monet__s_garden__giverny__fr_by_soulis0-d5rz2r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35877"/>
            <a:ext cx="7772400" cy="978408"/>
          </a:xfrm>
        </p:spPr>
        <p:txBody>
          <a:bodyPr/>
          <a:lstStyle/>
          <a:p>
            <a:r>
              <a:rPr lang="en-US" dirty="0" smtClean="0"/>
              <a:t>2 – the evidence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21475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</a:p>
        </p:txBody>
      </p:sp>
    </p:spTree>
    <p:extLst>
      <p:ext uri="{BB962C8B-B14F-4D97-AF65-F5344CB8AC3E}">
        <p14:creationId xmlns:p14="http://schemas.microsoft.com/office/powerpoint/2010/main" val="555507740"/>
      </p:ext>
    </p:extLst>
  </p:cSld>
  <p:clrMapOvr>
    <a:masterClrMapping/>
  </p:clrMapOvr>
  <p:transition advTm="1332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14" y="-1799"/>
            <a:ext cx="7770813" cy="1429871"/>
          </a:xfrm>
        </p:spPr>
        <p:txBody>
          <a:bodyPr/>
          <a:lstStyle/>
          <a:p>
            <a:r>
              <a:rPr lang="en-US" sz="4000" dirty="0">
                <a:latin typeface="Calibri" pitchFamily="34" charset="0"/>
                <a:cs typeface="Calibri" pitchFamily="34" charset="0"/>
              </a:rPr>
              <a:t>Published Risk of inhibitor development related to switching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872638"/>
              </p:ext>
            </p:extLst>
          </p:nvPr>
        </p:nvGraphicFramePr>
        <p:xfrm>
          <a:off x="115461" y="1422738"/>
          <a:ext cx="8944026" cy="4622472"/>
        </p:xfrm>
        <a:graphic>
          <a:graphicData uri="http://schemas.openxmlformats.org/drawingml/2006/table">
            <a:tbl>
              <a:tblPr/>
              <a:tblGrid>
                <a:gridCol w="685621"/>
                <a:gridCol w="1660489"/>
                <a:gridCol w="1514081"/>
                <a:gridCol w="873691"/>
                <a:gridCol w="1048668"/>
                <a:gridCol w="1048667"/>
                <a:gridCol w="995103"/>
                <a:gridCol w="1117706"/>
              </a:tblGrid>
              <a:tr h="959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Year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Lead Author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Design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Sample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Follow up months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Inhibitor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Rate X 1000 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pts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yr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Notes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1988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Giles et al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.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Prospective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478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18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0.019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334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339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24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17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0.030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334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2007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Singleton et al.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Retrospective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94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≤20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0.042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All patients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494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77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≤20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0.013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(-) history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334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2007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Gouw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et al.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Retrospective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316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(&gt;50 ED)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NR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334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2008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Rubinger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Prospective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225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334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189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24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334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2009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Rea et al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.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Retrospective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33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&gt;3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0.033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334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2011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Siegmund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et al.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Retrospective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#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118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N/A 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494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2011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Bacon et al.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Retrospective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113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Up to &gt; 100 ED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0.009</a:t>
                      </a: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68562" marR="68562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203361" y="6229481"/>
            <a:ext cx="3940639" cy="2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800" tIns="36900" rIns="73800" bIns="36900">
            <a:spAutoFit/>
          </a:bodyPr>
          <a:lstStyle>
            <a:lvl1pPr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200" i="1" dirty="0" err="1" smtClean="0">
                <a:solidFill>
                  <a:prstClr val="white"/>
                </a:solidFill>
              </a:rPr>
              <a:t>Iorio</a:t>
            </a:r>
            <a:r>
              <a:rPr lang="en-CA" sz="1200" i="1" dirty="0" smtClean="0">
                <a:solidFill>
                  <a:prstClr val="white"/>
                </a:solidFill>
              </a:rPr>
              <a:t> A et al. Blood 2012;120(4):720-727. </a:t>
            </a:r>
            <a:endParaRPr lang="en-US" sz="1200" b="0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85800" cy="365125"/>
          </a:xfrm>
        </p:spPr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461" y="6075592"/>
            <a:ext cx="4533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  <a:latin typeface="Calisto MT"/>
              </a:rPr>
              <a:t>N/A, not available; NR, not reported; ED, exposure day</a:t>
            </a:r>
            <a:endParaRPr lang="en-US" sz="1400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24654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</a:p>
        </p:txBody>
      </p:sp>
    </p:spTree>
    <p:extLst>
      <p:ext uri="{BB962C8B-B14F-4D97-AF65-F5344CB8AC3E}">
        <p14:creationId xmlns:p14="http://schemas.microsoft.com/office/powerpoint/2010/main" val="3860291825"/>
      </p:ext>
    </p:extLst>
  </p:cSld>
  <p:clrMapOvr>
    <a:masterClrMapping/>
  </p:clrMapOvr>
  <p:transition advTm="6662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" pitchFamily="34" charset="0"/>
                <a:cs typeface="Calibri" pitchFamily="34" charset="0"/>
              </a:rPr>
              <a:t>Secular trend in the estimated </a:t>
            </a:r>
            <a:r>
              <a:rPr lang="en-US" sz="4000" dirty="0">
                <a:latin typeface="Calibri" pitchFamily="34" charset="0"/>
                <a:cs typeface="Calibri" pitchFamily="34" charset="0"/>
              </a:rPr>
              <a:t>risk of inhibitor development in PTPs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04716" y="1625579"/>
            <a:ext cx="8775511" cy="477531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Cumulative rates observed progressively increased over time from 0.0015 to 0.0053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What might the effects be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due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to?: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dirty="0">
                <a:latin typeface="Calibri" pitchFamily="34" charset="0"/>
                <a:cs typeface="Calibri" pitchFamily="34" charset="0"/>
              </a:rPr>
              <a:t>Increased awareness </a:t>
            </a:r>
          </a:p>
          <a:p>
            <a:pPr lvl="1"/>
            <a:r>
              <a:rPr lang="en-US" sz="2400" dirty="0">
                <a:latin typeface="Calibri" pitchFamily="34" charset="0"/>
                <a:cs typeface="Calibri" pitchFamily="34" charset="0"/>
              </a:rPr>
              <a:t>More accurate and frequent inhibitor testing; </a:t>
            </a:r>
          </a:p>
          <a:p>
            <a:pPr lvl="1"/>
            <a:r>
              <a:rPr lang="en-US" sz="2400" dirty="0">
                <a:latin typeface="Calibri" pitchFamily="34" charset="0"/>
                <a:cs typeface="Calibri" pitchFamily="34" charset="0"/>
              </a:rPr>
              <a:t>May reflect more the widespread use of:</a:t>
            </a:r>
          </a:p>
          <a:p>
            <a:pPr lvl="2"/>
            <a:r>
              <a:rPr lang="en-US" sz="2000" dirty="0">
                <a:latin typeface="Calibri" pitchFamily="34" charset="0"/>
                <a:cs typeface="Calibri" pitchFamily="34" charset="0"/>
              </a:rPr>
              <a:t>Prophylaxis</a:t>
            </a:r>
          </a:p>
          <a:p>
            <a:pPr lvl="2"/>
            <a:r>
              <a:rPr lang="en-US" sz="2000" dirty="0" smtClean="0">
                <a:latin typeface="Calibri" pitchFamily="34" charset="0"/>
                <a:cs typeface="Calibri" pitchFamily="34" charset="0"/>
              </a:rPr>
              <a:t>Greater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factor consumption</a:t>
            </a:r>
          </a:p>
          <a:p>
            <a:pPr lvl="2"/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More </a:t>
            </a:r>
            <a:r>
              <a:rPr lang="en-US" sz="20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frequent 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switching</a:t>
            </a:r>
            <a:endParaRPr lang="en-US" sz="2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dirty="0">
                <a:latin typeface="Calibri" pitchFamily="34" charset="0"/>
                <a:cs typeface="Calibri" pitchFamily="34" charset="0"/>
              </a:rPr>
              <a:t>May parallel temporal trends toward more frequent allergic and autoimmune disorders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6627" y="6492875"/>
            <a:ext cx="685800" cy="365125"/>
          </a:xfrm>
        </p:spPr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4654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</a:p>
        </p:txBody>
      </p:sp>
    </p:spTree>
    <p:extLst>
      <p:ext uri="{BB962C8B-B14F-4D97-AF65-F5344CB8AC3E}">
        <p14:creationId xmlns:p14="http://schemas.microsoft.com/office/powerpoint/2010/main" val="1664598928"/>
      </p:ext>
    </p:extLst>
  </p:cSld>
  <p:clrMapOvr>
    <a:masterClrMapping/>
  </p:clrMapOvr>
  <p:transition advTm="7109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/>
        </p:blipFill>
        <p:spPr bwMode="auto">
          <a:xfrm>
            <a:off x="0" y="0"/>
            <a:ext cx="9157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654" y="5447557"/>
            <a:ext cx="4449170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A" sz="1200" b="1" i="1" dirty="0" smtClean="0">
                <a:solidFill>
                  <a:prstClr val="black"/>
                </a:solidFill>
                <a:latin typeface="Calisto MT"/>
              </a:rPr>
              <a:t>Giles, et al. </a:t>
            </a:r>
            <a:r>
              <a:rPr lang="en-CA" sz="1200" b="1" i="1" dirty="0" err="1" smtClean="0">
                <a:solidFill>
                  <a:prstClr val="black"/>
                </a:solidFill>
                <a:latin typeface="Calisto MT"/>
              </a:rPr>
              <a:t>Tranfus</a:t>
            </a:r>
            <a:r>
              <a:rPr lang="en-CA" sz="1200" b="1" i="1" dirty="0" smtClean="0">
                <a:solidFill>
                  <a:prstClr val="black"/>
                </a:solidFill>
                <a:latin typeface="Calisto MT"/>
              </a:rPr>
              <a:t>. Sci. 1998;19(2): 9-48. </a:t>
            </a:r>
            <a:r>
              <a:rPr lang="en-CA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                 </a:t>
            </a:r>
          </a:p>
          <a:p>
            <a:r>
              <a:rPr lang="en-CA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  <a:endParaRPr lang="en-CA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26081"/>
      </p:ext>
    </p:extLst>
  </p:cSld>
  <p:clrMapOvr>
    <a:masterClrMapping/>
  </p:clrMapOvr>
  <p:transition advTm="2948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161978"/>
            <a:ext cx="7770813" cy="1298192"/>
          </a:xfrm>
        </p:spPr>
        <p:txBody>
          <a:bodyPr/>
          <a:lstStyle/>
          <a:p>
            <a:r>
              <a:rPr lang="en-CA" sz="4000" dirty="0"/>
              <a:t>Conversion of Canada Hemophilia A Population to High-Purity </a:t>
            </a:r>
            <a:r>
              <a:rPr lang="en-CA" sz="4000" dirty="0" smtClean="0"/>
              <a:t>Products</a:t>
            </a:r>
            <a:r>
              <a:rPr lang="en-CA" sz="2800" dirty="0" smtClean="0"/>
              <a:t/>
            </a:r>
            <a:br>
              <a:rPr lang="en-CA" sz="2800" dirty="0" smtClean="0"/>
            </a:br>
            <a:endParaRPr lang="en-US" sz="2800" u="sng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611785"/>
              </p:ext>
            </p:extLst>
          </p:nvPr>
        </p:nvGraphicFramePr>
        <p:xfrm>
          <a:off x="783030" y="1304925"/>
          <a:ext cx="7878401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542"/>
                <a:gridCol w="1510205"/>
                <a:gridCol w="1380760"/>
                <a:gridCol w="1396581"/>
                <a:gridCol w="1354313"/>
              </a:tblGrid>
              <a:tr h="51773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Inhibitors/at risk (%)</a:t>
                      </a:r>
                      <a:endParaRPr lang="en-US" sz="1800" b="1" u="none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latin typeface="Verdan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1694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Recombinant FVIII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  <a:p>
                      <a:pPr algn="ctr"/>
                      <a:endParaRPr lang="en-US" sz="1800" dirty="0">
                        <a:latin typeface="Verdana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+mn-ea"/>
                          <a:cs typeface="+mn-cs"/>
                        </a:rPr>
                        <a:t>Affinity purified pdFVIII</a:t>
                      </a:r>
                      <a:endParaRPr lang="en-US" sz="1800" dirty="0">
                        <a:latin typeface="Verdana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43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Verdana" pitchFamily="34" charset="0"/>
                        </a:rPr>
                        <a:t>Post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Verdana" pitchFamily="34" charset="0"/>
                        </a:rPr>
                        <a:t>18/478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Verdana" pitchFamily="34" charset="0"/>
                        </a:rPr>
                        <a:t>3.8%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Verdana" pitchFamily="34" charset="0"/>
                        </a:rPr>
                        <a:t>4/57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Verdana" pitchFamily="34" charset="0"/>
                        </a:rPr>
                        <a:t>7%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40343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 smtClean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71376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Verdana" pitchFamily="34" charset="0"/>
                        </a:rPr>
                        <a:t>Missing at baseline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Verdana" pitchFamily="34" charset="0"/>
                        </a:rPr>
                        <a:t>0/55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Verdana" pitchFamily="34" charset="0"/>
                        </a:rPr>
                        <a:t>0/4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40343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 smtClean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7137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Verdana" pitchFamily="34" charset="0"/>
                        </a:rPr>
                        <a:t>Positive</a:t>
                      </a:r>
                      <a:r>
                        <a:rPr lang="en-US" sz="2000" baseline="0" dirty="0" smtClean="0">
                          <a:latin typeface="Verdana" pitchFamily="34" charset="0"/>
                        </a:rPr>
                        <a:t> at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Verdana" pitchFamily="34" charset="0"/>
                        </a:rPr>
                        <a:t>Baseline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Verdana" pitchFamily="34" charset="0"/>
                        </a:rPr>
                        <a:t>9/423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Verdana" pitchFamily="34" charset="0"/>
                        </a:rPr>
                        <a:t>1.9%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Verdana" pitchFamily="34" charset="0"/>
                        </a:rPr>
                        <a:t>4/53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Verdana" pitchFamily="34" charset="0"/>
                        </a:rPr>
                        <a:t>7.5%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40343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000" dirty="0" smtClean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</a:tr>
              <a:tr h="71376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Verdana" pitchFamily="34" charset="0"/>
                        </a:rPr>
                        <a:t>Negative at baseline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Verdana" pitchFamily="34" charset="0"/>
                        </a:rPr>
                        <a:t>9/423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Verdana" pitchFamily="34" charset="0"/>
                        </a:rPr>
                        <a:t>1.9%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Verdana" pitchFamily="34" charset="0"/>
                        </a:rPr>
                        <a:t>0/53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latin typeface="Verdana" pitchFamily="34" charset="0"/>
                        </a:rPr>
                        <a:t>0%</a:t>
                      </a:r>
                      <a:endParaRPr lang="en-US" sz="2000" dirty="0">
                        <a:latin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724699" y="2440378"/>
            <a:ext cx="7936733" cy="460729"/>
          </a:xfrm>
          <a:prstGeom prst="roundRect">
            <a:avLst/>
          </a:prstGeom>
          <a:noFill/>
          <a:ln w="762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7150" y="3229247"/>
            <a:ext cx="7936733" cy="793962"/>
          </a:xfrm>
          <a:prstGeom prst="roundRect">
            <a:avLst/>
          </a:prstGeom>
          <a:noFill/>
          <a:ln w="762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7150" y="4345326"/>
            <a:ext cx="7936733" cy="793962"/>
          </a:xfrm>
          <a:prstGeom prst="roundRect">
            <a:avLst/>
          </a:prstGeom>
          <a:noFill/>
          <a:ln w="762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4699" y="5429045"/>
            <a:ext cx="7936733" cy="793962"/>
          </a:xfrm>
          <a:prstGeom prst="roundRect">
            <a:avLst/>
          </a:prstGeom>
          <a:noFill/>
          <a:ln w="76200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3833" y="6324999"/>
            <a:ext cx="4082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smtClean="0">
                <a:solidFill>
                  <a:prstClr val="white"/>
                </a:solidFill>
                <a:latin typeface="Calisto MT"/>
              </a:rPr>
              <a:t>Giles, et al. </a:t>
            </a:r>
            <a:r>
              <a:rPr lang="en-CA" sz="1200" b="1" i="1" dirty="0" err="1" smtClean="0">
                <a:solidFill>
                  <a:prstClr val="white"/>
                </a:solidFill>
                <a:latin typeface="Calisto MT"/>
              </a:rPr>
              <a:t>Tranfus</a:t>
            </a:r>
            <a:r>
              <a:rPr lang="en-CA" sz="1200" b="1" i="1" dirty="0" smtClean="0">
                <a:solidFill>
                  <a:prstClr val="white"/>
                </a:solidFill>
                <a:latin typeface="Calisto MT"/>
              </a:rPr>
              <a:t>. Sci. 1998;19(2): 9-48</a:t>
            </a:r>
            <a:endParaRPr lang="en-CA" sz="1200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42" y="6616145"/>
            <a:ext cx="14330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  <a:endParaRPr lang="en-US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1591" y="6483231"/>
            <a:ext cx="685800" cy="365125"/>
          </a:xfrm>
        </p:spPr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651631"/>
      </p:ext>
    </p:extLst>
  </p:cSld>
  <p:clrMapOvr>
    <a:masterClrMapping/>
  </p:clrMapOvr>
  <p:transition advTm="856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228" b="-17228"/>
          <a:stretch>
            <a:fillRect/>
          </a:stretch>
        </p:blipFill>
        <p:spPr>
          <a:xfrm>
            <a:off x="0" y="-580901"/>
            <a:ext cx="9144000" cy="4903575"/>
          </a:xfrm>
        </p:spPr>
      </p:pic>
      <p:sp>
        <p:nvSpPr>
          <p:cNvPr id="10" name="TextBox 9"/>
          <p:cNvSpPr txBox="1"/>
          <p:nvPr/>
        </p:nvSpPr>
        <p:spPr>
          <a:xfrm>
            <a:off x="2242931" y="4308647"/>
            <a:ext cx="44037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97/167 with &gt; 150 ED</a:t>
            </a:r>
          </a:p>
          <a:p>
            <a:endParaRPr lang="en-US" sz="3200" dirty="0"/>
          </a:p>
          <a:p>
            <a:r>
              <a:rPr lang="en-US" sz="3200" dirty="0" smtClean="0"/>
              <a:t>9 inhibitors, all transient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2809979"/>
      </p:ext>
    </p:extLst>
  </p:cSld>
  <p:clrMapOvr>
    <a:masterClrMapping/>
  </p:clrMapOvr>
  <p:transition advTm="2366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700"/>
            <a:ext cx="9144000" cy="52834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98889" y="945698"/>
            <a:ext cx="689093" cy="4323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04321" y="4840360"/>
            <a:ext cx="689093" cy="9013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04826" y="6110433"/>
            <a:ext cx="4383156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Aznar, J. </a:t>
            </a:r>
            <a:r>
              <a:rPr lang="en-US" dirty="0" err="1"/>
              <a:t>Haemophilia</a:t>
            </a:r>
            <a:r>
              <a:rPr lang="en-US" dirty="0"/>
              <a:t>, 2014: 20(5), 624–9.</a:t>
            </a:r>
          </a:p>
        </p:txBody>
      </p:sp>
    </p:spTree>
    <p:extLst>
      <p:ext uri="{BB962C8B-B14F-4D97-AF65-F5344CB8AC3E}">
        <p14:creationId xmlns:p14="http://schemas.microsoft.com/office/powerpoint/2010/main" val="1963506257"/>
      </p:ext>
    </p:extLst>
  </p:cSld>
  <p:clrMapOvr>
    <a:masterClrMapping/>
  </p:clrMapOvr>
  <p:transition advTm="1153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457200" y="250879"/>
            <a:ext cx="7543800" cy="1113273"/>
          </a:xfrm>
        </p:spPr>
        <p:txBody>
          <a:bodyPr/>
          <a:lstStyle/>
          <a:p>
            <a:pPr defTabSz="914400" eaLnBrk="1" hangingPunct="1"/>
            <a:r>
              <a:rPr lang="en-US" b="1" dirty="0">
                <a:latin typeface="Calibri" charset="0"/>
              </a:rPr>
              <a:t>Alfonso </a:t>
            </a:r>
            <a:r>
              <a:rPr lang="en-US" b="1" dirty="0" err="1">
                <a:latin typeface="Calibri" charset="0"/>
              </a:rPr>
              <a:t>Iorio</a:t>
            </a:r>
            <a:endParaRPr lang="en-US" b="1" dirty="0">
              <a:latin typeface="Calibri" charset="0"/>
            </a:endParaRP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457200" y="1536632"/>
            <a:ext cx="8229600" cy="45895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>
                <a:latin typeface="Calibri" charset="0"/>
              </a:rPr>
              <a:t>Associate Professor, Clinical Epidemiology</a:t>
            </a:r>
            <a:br>
              <a:rPr lang="en-US" sz="2400" b="1" dirty="0">
                <a:latin typeface="Calibri" charset="0"/>
              </a:rPr>
            </a:br>
            <a:r>
              <a:rPr lang="en-US" sz="2400" b="1" dirty="0">
                <a:latin typeface="Calibri" charset="0"/>
              </a:rPr>
              <a:t>&amp; Biostatistics and Medicine, McMaster</a:t>
            </a:r>
            <a:br>
              <a:rPr lang="en-US" sz="2400" b="1" dirty="0">
                <a:latin typeface="Calibri" charset="0"/>
              </a:rPr>
            </a:br>
            <a:r>
              <a:rPr lang="en-US" sz="2400" b="1" dirty="0">
                <a:latin typeface="Calibri" charset="0"/>
              </a:rPr>
              <a:t>University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latin typeface="Calibri" charset="0"/>
              </a:rPr>
              <a:t>Director, Adult Hemophilia Centre, Hamilton</a:t>
            </a:r>
            <a:endParaRPr lang="en-US" sz="2400" b="1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latin typeface="Calibri" charset="0"/>
              </a:rPr>
              <a:t>Chair, Health Information Research Unit,</a:t>
            </a:r>
            <a:br>
              <a:rPr lang="en-US" sz="2400" b="1" dirty="0" smtClean="0">
                <a:latin typeface="Calibri" charset="0"/>
              </a:rPr>
            </a:br>
            <a:r>
              <a:rPr lang="en-US" sz="2400" b="1" dirty="0" smtClean="0">
                <a:latin typeface="Calibri" charset="0"/>
              </a:rPr>
              <a:t>McMaster University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latin typeface="Calibri" charset="0"/>
              </a:rPr>
              <a:t>Co</a:t>
            </a:r>
            <a:r>
              <a:rPr lang="en-US" sz="2400" b="1" dirty="0">
                <a:latin typeface="Calibri" charset="0"/>
              </a:rPr>
              <a:t>-</a:t>
            </a:r>
            <a:r>
              <a:rPr lang="en-US" sz="2400" b="1" dirty="0" smtClean="0">
                <a:latin typeface="Calibri" charset="0"/>
              </a:rPr>
              <a:t>founder </a:t>
            </a:r>
            <a:r>
              <a:rPr lang="en-US" sz="2400" b="1" dirty="0">
                <a:latin typeface="Calibri" charset="0"/>
              </a:rPr>
              <a:t>Italian Registry for Congenital</a:t>
            </a:r>
            <a:br>
              <a:rPr lang="en-US" sz="2400" b="1" dirty="0">
                <a:latin typeface="Calibri" charset="0"/>
              </a:rPr>
            </a:br>
            <a:r>
              <a:rPr lang="en-US" sz="2400" b="1" dirty="0">
                <a:latin typeface="Calibri" charset="0"/>
              </a:rPr>
              <a:t>Coagulopathies; </a:t>
            </a:r>
            <a:endParaRPr lang="en-US" sz="2400" b="1" dirty="0" smtClean="0">
              <a:latin typeface="Calibri" charset="0"/>
            </a:endParaRP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latin typeface="Calibri" charset="0"/>
              </a:rPr>
              <a:t>Chair, Data </a:t>
            </a:r>
            <a:r>
              <a:rPr lang="en-US" sz="2400" b="1" dirty="0">
                <a:latin typeface="Calibri" charset="0"/>
              </a:rPr>
              <a:t>and Demographics </a:t>
            </a:r>
            <a:r>
              <a:rPr lang="en-US" sz="2400" b="1" dirty="0" smtClean="0">
                <a:latin typeface="Calibri" charset="0"/>
              </a:rPr>
              <a:t>Committee, </a:t>
            </a:r>
            <a:r>
              <a:rPr lang="en-US" sz="2400" b="1" dirty="0">
                <a:latin typeface="Calibri" charset="0"/>
              </a:rPr>
              <a:t>WFH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latin typeface="Calibri" charset="0"/>
              </a:rPr>
              <a:t>Chair Canadian Hemophilia Registry Program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latin typeface="Calibri" charset="0"/>
              </a:rPr>
              <a:t>Associate </a:t>
            </a:r>
            <a:r>
              <a:rPr lang="en-US" sz="2400" b="1" dirty="0">
                <a:latin typeface="Calibri" charset="0"/>
              </a:rPr>
              <a:t>Editor: Blood Coagulation Disorders of the Cystic Fibrosis and Genetic Disorders Review Group of the Cochrane Collaboration</a:t>
            </a:r>
          </a:p>
          <a:p>
            <a:endParaRPr lang="en-CA" sz="2000" b="1" dirty="0">
              <a:latin typeface="Calibri" charset="0"/>
            </a:endParaRPr>
          </a:p>
        </p:txBody>
      </p:sp>
      <p:pic>
        <p:nvPicPr>
          <p:cNvPr id="82947" name="Immagine 1" descr="\\130.113.93.15\users\alfonso\Trasfer\Personal\AAA - Curriculum\photos\DSCN0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312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03853"/>
      </p:ext>
    </p:extLst>
  </p:cSld>
  <p:clrMapOvr>
    <a:masterClrMapping/>
  </p:clrMapOvr>
  <p:transition advTm="10638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76" y="0"/>
            <a:ext cx="5735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07906"/>
      </p:ext>
    </p:extLst>
  </p:cSld>
  <p:clrMapOvr>
    <a:masterClrMapping/>
  </p:clrMapOvr>
  <p:transition advTm="3365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switch and incidence of inhibitors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747983"/>
              </p:ext>
            </p:extLst>
          </p:nvPr>
        </p:nvGraphicFramePr>
        <p:xfrm>
          <a:off x="685797" y="2013015"/>
          <a:ext cx="7770816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736"/>
                <a:gridCol w="1202536"/>
                <a:gridCol w="1297117"/>
                <a:gridCol w="1202536"/>
                <a:gridCol w="1094755"/>
                <a:gridCol w="1295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Patients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PD-only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Rec-only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PD-Rec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 switch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Inhib</a:t>
                      </a:r>
                      <a:r>
                        <a:rPr lang="en-US" sz="2800" baseline="0" dirty="0" smtClean="0"/>
                        <a:t> (-)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88 (91)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45 </a:t>
                      </a:r>
                    </a:p>
                    <a:p>
                      <a:pPr algn="ctr"/>
                      <a:r>
                        <a:rPr lang="en-US" sz="2800" dirty="0" smtClean="0"/>
                        <a:t>(90)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 </a:t>
                      </a:r>
                    </a:p>
                    <a:p>
                      <a:pPr algn="ctr"/>
                      <a:r>
                        <a:rPr lang="en-US" sz="2800" dirty="0" smtClean="0"/>
                        <a:t>(76)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Inhib</a:t>
                      </a:r>
                      <a:r>
                        <a:rPr lang="en-US" sz="2800" dirty="0" smtClean="0"/>
                        <a:t> (+)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 </a:t>
                      </a:r>
                    </a:p>
                    <a:p>
                      <a:pPr algn="ctr"/>
                      <a:r>
                        <a:rPr lang="en-US" sz="2800" dirty="0" smtClean="0"/>
                        <a:t>(9)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 </a:t>
                      </a:r>
                    </a:p>
                    <a:p>
                      <a:pPr algn="ctr"/>
                      <a:r>
                        <a:rPr lang="en-US" sz="2800" dirty="0" smtClean="0"/>
                        <a:t>(10)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 </a:t>
                      </a:r>
                    </a:p>
                    <a:p>
                      <a:pPr algn="ctr"/>
                      <a:r>
                        <a:rPr lang="en-US" sz="2800" dirty="0" smtClean="0"/>
                        <a:t>(23)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04826" y="6110433"/>
            <a:ext cx="4383156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Aznar, J. </a:t>
            </a:r>
            <a:r>
              <a:rPr lang="en-US" dirty="0" err="1"/>
              <a:t>Haemophilia</a:t>
            </a:r>
            <a:r>
              <a:rPr lang="en-US" dirty="0"/>
              <a:t>, 2014: 20(5), 624–9.</a:t>
            </a:r>
          </a:p>
        </p:txBody>
      </p:sp>
    </p:spTree>
    <p:extLst>
      <p:ext uri="{BB962C8B-B14F-4D97-AF65-F5344CB8AC3E}">
        <p14:creationId xmlns:p14="http://schemas.microsoft.com/office/powerpoint/2010/main" val="3817138108"/>
      </p:ext>
    </p:extLst>
  </p:cSld>
  <p:clrMapOvr>
    <a:masterClrMapping/>
  </p:clrMapOvr>
  <p:transition advTm="6292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lphe-monet-reading-in-the-garden(1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176"/>
          <a:stretch/>
        </p:blipFill>
        <p:spPr>
          <a:xfrm>
            <a:off x="0" y="-1"/>
            <a:ext cx="9201459" cy="7350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22035"/>
            <a:ext cx="7772400" cy="978408"/>
          </a:xfrm>
        </p:spPr>
        <p:txBody>
          <a:bodyPr/>
          <a:lstStyle/>
          <a:p>
            <a:r>
              <a:rPr lang="en-US" dirty="0" smtClean="0"/>
              <a:t>3 - Recommendations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166" y="6616264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  <a:endParaRPr lang="en-US" sz="900" dirty="0">
              <a:solidFill>
                <a:prstClr val="white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493000228"/>
      </p:ext>
    </p:extLst>
  </p:cSld>
  <p:clrMapOvr>
    <a:masterClrMapping/>
  </p:clrMapOvr>
  <p:transition advTm="434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8" y="428085"/>
            <a:ext cx="8270543" cy="3376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7157" y="6252686"/>
            <a:ext cx="4843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err="1" smtClean="0">
                <a:solidFill>
                  <a:prstClr val="white"/>
                </a:solidFill>
                <a:latin typeface="Calisto MT"/>
              </a:rPr>
              <a:t>Matino</a:t>
            </a:r>
            <a:r>
              <a:rPr lang="en-CA" sz="1200" b="1" i="1" dirty="0" smtClean="0">
                <a:solidFill>
                  <a:prstClr val="white"/>
                </a:solidFill>
                <a:latin typeface="Calisto MT"/>
              </a:rPr>
              <a:t> D, et al. Haemophilia 2013; 1-7. DOI:10.1111/hae.12283. </a:t>
            </a:r>
            <a:endParaRPr lang="en-CA" dirty="0" smtClean="0">
              <a:solidFill>
                <a:prstClr val="white"/>
              </a:solidFill>
              <a:latin typeface="Calisto MT"/>
            </a:endParaRPr>
          </a:p>
          <a:p>
            <a:endParaRPr lang="en-CA" dirty="0" smtClean="0">
              <a:solidFill>
                <a:prstClr val="white"/>
              </a:solidFill>
              <a:latin typeface="Calisto MT"/>
            </a:endParaRPr>
          </a:p>
          <a:p>
            <a:endParaRPr lang="en-CA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9351" y="4192012"/>
            <a:ext cx="7419975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prstClr val="white"/>
                </a:solidFill>
                <a:latin typeface="Calisto MT"/>
              </a:rPr>
              <a:t>A Modified </a:t>
            </a:r>
            <a:r>
              <a:rPr lang="en-CA" sz="1600" dirty="0">
                <a:solidFill>
                  <a:prstClr val="white"/>
                </a:solidFill>
                <a:latin typeface="Calisto MT"/>
              </a:rPr>
              <a:t>Delphi Technique was used to add to the considerations of the risk of FVIII immunogenicity associated with product switching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prstClr val="white"/>
              </a:solidFill>
              <a:latin typeface="Calisto M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prstClr val="white"/>
                </a:solidFill>
                <a:latin typeface="Calisto MT"/>
              </a:rPr>
              <a:t>Structured </a:t>
            </a:r>
            <a:r>
              <a:rPr lang="en-CA" sz="1600" dirty="0">
                <a:solidFill>
                  <a:prstClr val="white"/>
                </a:solidFill>
                <a:latin typeface="Calisto MT"/>
              </a:rPr>
              <a:t>group communication involving 12 expert panelists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1600" dirty="0">
              <a:solidFill>
                <a:prstClr val="white"/>
              </a:solidFill>
              <a:latin typeface="Calisto M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prstClr val="white"/>
                </a:solidFill>
                <a:latin typeface="Calisto MT"/>
              </a:rPr>
              <a:t>14 </a:t>
            </a:r>
            <a:r>
              <a:rPr lang="en-CA" sz="1600" dirty="0">
                <a:solidFill>
                  <a:prstClr val="white"/>
                </a:solidFill>
                <a:latin typeface="Calisto MT"/>
              </a:rPr>
              <a:t>items were identified and ranked, followed by preparation of statements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6614021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  <a:endParaRPr lang="en-US" sz="900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85800" cy="365125"/>
          </a:xfrm>
        </p:spPr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65293"/>
      </p:ext>
    </p:extLst>
  </p:cSld>
  <p:clrMapOvr>
    <a:masterClrMapping/>
  </p:clrMapOvr>
  <p:transition advTm="6255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799" y="1475192"/>
            <a:ext cx="7784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Calibri"/>
                <a:cs typeface="Calibri"/>
              </a:rPr>
              <a:t>Item 1. Evidence documenting an increased risk of FVIII inhibitor development with product switching </a:t>
            </a:r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is 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cs typeface="Calibri"/>
              </a:rPr>
              <a:t>weak</a:t>
            </a: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797" y="2386855"/>
            <a:ext cx="7784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Item 2. The risk of inhibitor development is likely to be less with FIX product switches compared to FVIII 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cs typeface="Calibri"/>
              </a:rPr>
              <a:t>switches</a:t>
            </a: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799" y="3319543"/>
            <a:ext cx="7784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Calibri"/>
                <a:cs typeface="Calibri"/>
              </a:rPr>
              <a:t>Item 3. FVIII inhibitor development is more likely when product switches occur during the first 50 exposure days</a:t>
            </a: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799" y="4344168"/>
            <a:ext cx="7784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Item 4. The risk of FVIII inhibitor development may be increased with the new FVIII conjugates and fusion 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cs typeface="Calibri"/>
              </a:rPr>
              <a:t>proteins</a:t>
            </a: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799" y="5363371"/>
            <a:ext cx="7784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Item 5. The risk of an inhibitor after switching may be different for severe vs. moderate or mild </a:t>
            </a:r>
            <a:r>
              <a:rPr lang="en-US" sz="2000" dirty="0" err="1" smtClean="0">
                <a:solidFill>
                  <a:prstClr val="white"/>
                </a:solidFill>
                <a:latin typeface="Calibri"/>
                <a:cs typeface="Calibri"/>
              </a:rPr>
              <a:t>haemophilia</a:t>
            </a: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7157" y="6210592"/>
            <a:ext cx="4733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err="1" smtClean="0">
                <a:solidFill>
                  <a:prstClr val="white"/>
                </a:solidFill>
                <a:latin typeface="Calisto MT"/>
              </a:rPr>
              <a:t>Matino</a:t>
            </a:r>
            <a:r>
              <a:rPr lang="en-CA" sz="1200" b="1" i="1" dirty="0" smtClean="0">
                <a:solidFill>
                  <a:prstClr val="white"/>
                </a:solidFill>
                <a:latin typeface="Calisto MT"/>
              </a:rPr>
              <a:t> D, et al. Haemophilia 2013; 1-7. DOI:10.1111/hae.12283. </a:t>
            </a:r>
            <a:endParaRPr lang="en-CA" dirty="0" smtClean="0">
              <a:solidFill>
                <a:prstClr val="white"/>
              </a:solidFill>
              <a:latin typeface="Calisto MT"/>
            </a:endParaRPr>
          </a:p>
          <a:p>
            <a:endParaRPr lang="en-CA" dirty="0" smtClean="0">
              <a:solidFill>
                <a:prstClr val="white"/>
              </a:solidFill>
              <a:latin typeface="Calisto MT"/>
            </a:endParaRPr>
          </a:p>
          <a:p>
            <a:endParaRPr lang="en-CA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477" y="70089"/>
            <a:ext cx="8814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Outcome of Delphi Consensus Process: </a:t>
            </a:r>
            <a:r>
              <a:rPr lang="en-CA" sz="40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    Items </a:t>
            </a:r>
            <a:r>
              <a:rPr lang="en-CA" sz="40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and Statements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614021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  <a:endParaRPr lang="en-US" sz="900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5323" y="6492875"/>
            <a:ext cx="685800" cy="365125"/>
          </a:xfrm>
        </p:spPr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176716"/>
      </p:ext>
    </p:extLst>
  </p:cSld>
  <p:clrMapOvr>
    <a:masterClrMapping/>
  </p:clrMapOvr>
  <p:transition advTm="1028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7403" y="1705995"/>
            <a:ext cx="749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Item 6. The risk of FVIII inhibitor development with product switching is increased in patients with a past history of an 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cs typeface="Calibri"/>
              </a:rPr>
              <a:t>inhibitor</a:t>
            </a: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7402" y="2618597"/>
            <a:ext cx="749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Item 7. There may be an increased risk of inhibitor development when switching product just prior to surgery or intensive 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cs typeface="Calibri"/>
              </a:rPr>
              <a:t>treatment</a:t>
            </a: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7405" y="3654071"/>
            <a:ext cx="749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Calibri"/>
                <a:cs typeface="Calibri"/>
              </a:rPr>
              <a:t>Item 8. The risk of a FVIII inhibitor development increases with the frequency of product switching</a:t>
            </a: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7404" y="4597193"/>
            <a:ext cx="7491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Item 9. There is an increased risk of FVIII inhibitor development when switching concentrates in patients being treated on demand as opposed to 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cs typeface="Calibri"/>
              </a:rPr>
              <a:t>prophylactically</a:t>
            </a: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5520" y="6192000"/>
            <a:ext cx="4843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err="1" smtClean="0">
                <a:solidFill>
                  <a:prstClr val="white"/>
                </a:solidFill>
                <a:latin typeface="Calisto MT"/>
              </a:rPr>
              <a:t>Matino</a:t>
            </a:r>
            <a:r>
              <a:rPr lang="en-CA" sz="1200" b="1" i="1" dirty="0" smtClean="0">
                <a:solidFill>
                  <a:prstClr val="white"/>
                </a:solidFill>
                <a:latin typeface="Calisto MT"/>
              </a:rPr>
              <a:t> D, et al. Haemophilia 2013; 1-7. DOI:10.1111/hae.12283. </a:t>
            </a:r>
            <a:endParaRPr lang="en-CA" sz="1200" dirty="0" smtClean="0">
              <a:solidFill>
                <a:prstClr val="white"/>
              </a:solidFill>
              <a:latin typeface="Calisto MT"/>
            </a:endParaRPr>
          </a:p>
          <a:p>
            <a:endParaRPr lang="en-CA" dirty="0" smtClean="0">
              <a:solidFill>
                <a:prstClr val="white"/>
              </a:solidFill>
              <a:latin typeface="Calisto MT"/>
            </a:endParaRPr>
          </a:p>
          <a:p>
            <a:endParaRPr lang="en-CA" dirty="0" smtClean="0">
              <a:solidFill>
                <a:prstClr val="white"/>
              </a:solidFill>
              <a:latin typeface="Calisto MT"/>
            </a:endParaRPr>
          </a:p>
          <a:p>
            <a:endParaRPr lang="en-CA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125" y="190881"/>
            <a:ext cx="8948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Outcome of Delphi </a:t>
            </a:r>
            <a:r>
              <a:rPr lang="en-CA" sz="40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Consensus Process</a:t>
            </a:r>
            <a:r>
              <a:rPr lang="en-CA" sz="40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CA" sz="40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Items </a:t>
            </a:r>
            <a:r>
              <a:rPr lang="en-CA" sz="40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CA" sz="40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Statements (cont’d)</a:t>
            </a:r>
            <a:endParaRPr lang="en-CA" sz="40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30635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  <a:endParaRPr lang="en-US" sz="900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85800" cy="365125"/>
          </a:xfrm>
        </p:spPr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593709"/>
      </p:ext>
    </p:extLst>
  </p:cSld>
  <p:clrMapOvr>
    <a:masterClrMapping/>
  </p:clrMapOvr>
  <p:transition advTm="100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139" y="2598751"/>
            <a:ext cx="7873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Item 11. There is an increased risk of FVIII inhibitor development when switching between B-domain deleted and full-length FVIII 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cs typeface="Calibri"/>
              </a:rPr>
              <a:t>concentrate</a:t>
            </a: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139" y="3685764"/>
            <a:ext cx="7873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Item 12. FVIII inhibitor risk associated with recombinant FVIII use could be influenced by the type of cell employed for FVIII 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cs typeface="Calibri"/>
              </a:rPr>
              <a:t>production</a:t>
            </a: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139" y="4793070"/>
            <a:ext cx="7873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Item 13. All recombinant FVIII products have the same risk of inhibitor 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cs typeface="Calibri"/>
              </a:rPr>
              <a:t>development</a:t>
            </a: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139" y="5677018"/>
            <a:ext cx="7873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Item 14. The risk of FVIII inhibitor development with product switches can be predicted by genetic 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cs typeface="Calibri"/>
              </a:rPr>
              <a:t>analysis</a:t>
            </a: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196" y="1378371"/>
            <a:ext cx="7491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</a:rPr>
              <a:t>Item 10. There is an increased risk of FVIII inhibitor development when switching between plasma-derived and recombinant FVIII </a:t>
            </a:r>
            <a:r>
              <a:rPr lang="en-US" sz="2000" dirty="0" smtClean="0">
                <a:solidFill>
                  <a:prstClr val="white"/>
                </a:solidFill>
                <a:latin typeface="Calibri"/>
                <a:cs typeface="Calibri"/>
              </a:rPr>
              <a:t>concentrates</a:t>
            </a:r>
            <a:endParaRPr lang="en-US" sz="2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2691" y="6319669"/>
            <a:ext cx="46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err="1" smtClean="0">
                <a:solidFill>
                  <a:prstClr val="white"/>
                </a:solidFill>
                <a:latin typeface="Calisto MT"/>
              </a:rPr>
              <a:t>Matino</a:t>
            </a:r>
            <a:r>
              <a:rPr lang="en-CA" sz="1200" b="1" i="1" dirty="0" smtClean="0">
                <a:solidFill>
                  <a:prstClr val="white"/>
                </a:solidFill>
                <a:latin typeface="Calisto MT"/>
              </a:rPr>
              <a:t> D, et al. Haemophilia 2013; 1-7. DOI:10.1111/hae.12283. </a:t>
            </a:r>
            <a:endParaRPr lang="en-CA" dirty="0" smtClean="0">
              <a:solidFill>
                <a:prstClr val="white"/>
              </a:solidFill>
              <a:latin typeface="Calisto MT"/>
            </a:endParaRPr>
          </a:p>
          <a:p>
            <a:endParaRPr lang="en-CA" dirty="0" smtClean="0">
              <a:solidFill>
                <a:prstClr val="white"/>
              </a:solidFill>
              <a:latin typeface="Calisto MT"/>
            </a:endParaRPr>
          </a:p>
          <a:p>
            <a:endParaRPr lang="en-CA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478" y="13457"/>
            <a:ext cx="88562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Outcome of Delphi </a:t>
            </a:r>
            <a:r>
              <a:rPr lang="en-CA" sz="40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Consensus Process</a:t>
            </a:r>
            <a:r>
              <a:rPr lang="en-CA" sz="40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n-CA" sz="40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Items </a:t>
            </a:r>
            <a:r>
              <a:rPr lang="en-CA" sz="4000" b="1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CA" sz="4000" b="1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Statements (cont’d)</a:t>
            </a:r>
            <a:endParaRPr lang="en-CA" sz="4000" b="1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796" y="6624654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  <a:endParaRPr lang="en-US" sz="900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433502" y="6550223"/>
            <a:ext cx="685800" cy="365125"/>
          </a:xfrm>
        </p:spPr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162430"/>
      </p:ext>
    </p:extLst>
  </p:cSld>
  <p:clrMapOvr>
    <a:masterClrMapping/>
  </p:clrMapOvr>
  <p:transition advTm="972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50" y="409407"/>
            <a:ext cx="8438164" cy="1429871"/>
          </a:xfrm>
        </p:spPr>
        <p:txBody>
          <a:bodyPr/>
          <a:lstStyle/>
          <a:p>
            <a:r>
              <a:rPr lang="en-US" sz="3600" dirty="0"/>
              <a:t>Item </a:t>
            </a:r>
            <a:r>
              <a:rPr lang="en-US" sz="3600" dirty="0" smtClean="0"/>
              <a:t>10. </a:t>
            </a:r>
            <a:r>
              <a:rPr lang="en-US" sz="3600" dirty="0">
                <a:solidFill>
                  <a:prstClr val="white"/>
                </a:solidFill>
              </a:rPr>
              <a:t>There is an increased risk of FVIII inhibitor development when switching between </a:t>
            </a:r>
            <a:r>
              <a:rPr lang="en-US" sz="3600" dirty="0" smtClean="0">
                <a:solidFill>
                  <a:prstClr val="white"/>
                </a:solidFill>
              </a:rPr>
              <a:t>PD and rec </a:t>
            </a:r>
            <a:r>
              <a:rPr lang="en-US" sz="3600" dirty="0">
                <a:solidFill>
                  <a:prstClr val="white"/>
                </a:solidFill>
              </a:rPr>
              <a:t>FVIII concentrates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73138" y="1999179"/>
            <a:ext cx="84381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. There is no evidence to support this statement. The Canadian </a:t>
            </a:r>
            <a:r>
              <a:rPr lang="en-US" sz="2400" dirty="0" err="1">
                <a:solidFill>
                  <a:prstClr val="white"/>
                </a:solidFill>
                <a:latin typeface="Calibri"/>
                <a:cs typeface="Calibri"/>
              </a:rPr>
              <a:t>sur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- </a:t>
            </a:r>
            <a:r>
              <a:rPr lang="en-US" sz="2400" dirty="0" err="1">
                <a:solidFill>
                  <a:prstClr val="white"/>
                </a:solidFill>
                <a:latin typeface="Calibri"/>
                <a:cs typeface="Calibri"/>
              </a:rPr>
              <a:t>veillance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 of product switching for the entire population to recombinant FVIII in 1988 did not show any increase in the baseline risk for inhibitor development (92%)</a:t>
            </a:r>
            <a:r>
              <a:rPr lang="en-US" sz="2400" dirty="0" smtClean="0">
                <a:solidFill>
                  <a:prstClr val="white"/>
                </a:solidFill>
                <a:latin typeface="Calibri"/>
                <a:cs typeface="Calibri"/>
              </a:rPr>
              <a:t>.</a:t>
            </a:r>
          </a:p>
          <a:p>
            <a:endParaRPr lang="en-US" sz="2400" dirty="0">
              <a:solidFill>
                <a:prstClr val="white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Calibri"/>
                <a:cs typeface="Calibri"/>
              </a:rPr>
              <a:t>B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. There is no evidence that the risk of inhibitor development associated with switching from any plasma-derived concentrate to any recombinant prod- </a:t>
            </a:r>
            <a:r>
              <a:rPr lang="en-US" sz="2400" dirty="0" err="1">
                <a:solidFill>
                  <a:prstClr val="white"/>
                </a:solidFill>
                <a:latin typeface="Calibri"/>
                <a:cs typeface="Calibri"/>
              </a:rPr>
              <a:t>uct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 is different from that associated with switching between two different plasma-derived or two </a:t>
            </a:r>
            <a:r>
              <a:rPr lang="en-US" sz="2400" dirty="0" err="1">
                <a:solidFill>
                  <a:prstClr val="white"/>
                </a:solidFill>
                <a:latin typeface="Calibri"/>
                <a:cs typeface="Calibri"/>
              </a:rPr>
              <a:t>recombi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- </a:t>
            </a:r>
            <a:r>
              <a:rPr lang="en-US" sz="2400" dirty="0" err="1">
                <a:solidFill>
                  <a:prstClr val="white"/>
                </a:solidFill>
                <a:latin typeface="Calibri"/>
                <a:cs typeface="Calibri"/>
              </a:rPr>
              <a:t>nant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 factor concentrates (77%)</a:t>
            </a:r>
            <a:r>
              <a:rPr lang="en-US" sz="2400" dirty="0" smtClean="0">
                <a:solidFill>
                  <a:prstClr val="white"/>
                </a:solidFill>
                <a:latin typeface="Calibri"/>
                <a:cs typeface="Calibri"/>
              </a:rPr>
              <a:t>.</a:t>
            </a:r>
            <a:endParaRPr lang="en-US" sz="2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6951" y="6269464"/>
            <a:ext cx="49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i="1" dirty="0" err="1" smtClean="0">
                <a:solidFill>
                  <a:prstClr val="white"/>
                </a:solidFill>
                <a:latin typeface="Calisto MT"/>
              </a:rPr>
              <a:t>Matino</a:t>
            </a:r>
            <a:r>
              <a:rPr lang="en-CA" sz="1200" b="1" i="1" dirty="0" smtClean="0">
                <a:solidFill>
                  <a:prstClr val="white"/>
                </a:solidFill>
                <a:latin typeface="Calisto MT"/>
              </a:rPr>
              <a:t> D, et al. Haemophilia 2013; 1-7. DOI:10.1111/hae.12283. </a:t>
            </a:r>
            <a:endParaRPr lang="en-CA" dirty="0" smtClean="0">
              <a:solidFill>
                <a:prstClr val="white"/>
              </a:solidFill>
              <a:latin typeface="Calisto MT"/>
            </a:endParaRPr>
          </a:p>
          <a:p>
            <a:endParaRPr lang="en-CA" dirty="0" smtClean="0">
              <a:solidFill>
                <a:prstClr val="white"/>
              </a:solidFill>
              <a:latin typeface="Calisto MT"/>
            </a:endParaRPr>
          </a:p>
          <a:p>
            <a:endParaRPr lang="en-CA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4021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  <a:endParaRPr lang="en-US" sz="900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3151" y="6534834"/>
            <a:ext cx="685800" cy="365125"/>
          </a:xfrm>
        </p:spPr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662681"/>
      </p:ext>
    </p:extLst>
  </p:cSld>
  <p:clrMapOvr>
    <a:masterClrMapping/>
  </p:clrMapOvr>
  <p:transition advTm="447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thway-in-monet-s-garden-at-givern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99" y="-1"/>
            <a:ext cx="7096125" cy="6830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499" y="4642521"/>
            <a:ext cx="7023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prstClr val="white"/>
                </a:solidFill>
                <a:latin typeface="Calibri"/>
                <a:cs typeface="Calibri"/>
              </a:rPr>
              <a:t>4 – Priorities and directions</a:t>
            </a:r>
            <a:endParaRPr lang="en-US" sz="48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8460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  <a:endParaRPr lang="en-US" sz="900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37073"/>
      </p:ext>
    </p:extLst>
  </p:cSld>
  <p:clrMapOvr>
    <a:masterClrMapping/>
  </p:clrMapOvr>
  <p:transition advTm="1384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 signal of increased </a:t>
            </a:r>
            <a:r>
              <a:rPr lang="en-US" sz="3200" dirty="0" err="1" smtClean="0"/>
              <a:t>immunogenecity</a:t>
            </a:r>
            <a:r>
              <a:rPr lang="en-US" sz="3200" dirty="0" smtClean="0"/>
              <a:t> for recombinants</a:t>
            </a:r>
          </a:p>
          <a:p>
            <a:r>
              <a:rPr lang="en-US" sz="3200" dirty="0" smtClean="0"/>
              <a:t>No signal of risk around switching</a:t>
            </a:r>
          </a:p>
          <a:p>
            <a:r>
              <a:rPr lang="en-US" sz="3200" dirty="0" smtClean="0"/>
              <a:t>“Natural experiments” of switching should be optimized to gain further knowledge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1284733"/>
      </p:ext>
    </p:extLst>
  </p:cSld>
  <p:clrMapOvr>
    <a:masterClrMapping/>
  </p:clrMapOvr>
  <p:transition advTm="31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Iorio, </a:t>
            </a:r>
            <a:r>
              <a:rPr lang="en-US" dirty="0" smtClean="0"/>
              <a:t>A. Blood</a:t>
            </a:r>
            <a:r>
              <a:rPr lang="en-US" dirty="0"/>
              <a:t>, </a:t>
            </a:r>
            <a:r>
              <a:rPr lang="en-US" dirty="0" smtClean="0"/>
              <a:t>2012: 120</a:t>
            </a:r>
            <a:r>
              <a:rPr lang="en-US" dirty="0"/>
              <a:t>(4), 720–7. </a:t>
            </a:r>
            <a:endParaRPr lang="en-US" dirty="0" smtClean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Aznar, J. </a:t>
            </a:r>
            <a:r>
              <a:rPr lang="en-US" dirty="0" err="1"/>
              <a:t>Haemophilia</a:t>
            </a:r>
            <a:r>
              <a:rPr lang="en-US" dirty="0"/>
              <a:t>, 2014: 20(5), 624–9.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err="1"/>
              <a:t>Matino</a:t>
            </a:r>
            <a:r>
              <a:rPr lang="en-US" dirty="0"/>
              <a:t> D. </a:t>
            </a:r>
            <a:r>
              <a:rPr lang="en-US" dirty="0" err="1"/>
              <a:t>Haemophilia</a:t>
            </a:r>
            <a:r>
              <a:rPr lang="en-US" dirty="0"/>
              <a:t>, 2014: 20(5), 604–6.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err="1" smtClean="0"/>
              <a:t>Matino</a:t>
            </a:r>
            <a:r>
              <a:rPr lang="en-US" dirty="0"/>
              <a:t>, D</a:t>
            </a:r>
            <a:r>
              <a:rPr lang="en-US" dirty="0" smtClean="0"/>
              <a:t>. </a:t>
            </a:r>
            <a:r>
              <a:rPr lang="en-US" dirty="0" err="1" smtClean="0"/>
              <a:t>Haemophilia</a:t>
            </a:r>
            <a:r>
              <a:rPr lang="en-US" dirty="0"/>
              <a:t>, </a:t>
            </a:r>
            <a:r>
              <a:rPr lang="en-US" dirty="0" smtClean="0"/>
              <a:t>2014: 20(2), 200-6. </a:t>
            </a:r>
            <a:endParaRPr lang="en-US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52271"/>
      </p:ext>
    </p:extLst>
  </p:cSld>
  <p:clrMapOvr>
    <a:masterClrMapping/>
  </p:clrMapOvr>
  <p:transition advTm="128758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11345" y="2696428"/>
            <a:ext cx="2706953" cy="2369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0" rIns="91440" bIns="48006" numCol="1" spcCol="1270" anchor="t" anchorCtr="0">
            <a:no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/>
              </a:rPr>
              <a:t>Studies around switching are complex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it-IT" sz="20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8536" y="2696429"/>
            <a:ext cx="2706953" cy="2369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0" rIns="91440" bIns="48006" numCol="1" spcCol="1270" anchor="t" anchorCtr="0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mperfect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but overall reassuring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it-IT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5726" y="2696428"/>
            <a:ext cx="2706953" cy="2369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0" rIns="91440" bIns="48006" numCol="1" spcCol="1270" anchor="t" anchorCtr="0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“Natural experiments”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should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be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optimized</a:t>
            </a:r>
            <a:endParaRPr lang="it-IT" sz="2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63"/>
            <a:ext cx="8229600" cy="814745"/>
          </a:xfrm>
        </p:spPr>
        <p:txBody>
          <a:bodyPr>
            <a:normAutofit/>
          </a:bodyPr>
          <a:lstStyle/>
          <a:p>
            <a:r>
              <a:rPr lang="it-IT" sz="4000" dirty="0" err="1" smtClean="0">
                <a:latin typeface="Calibri" pitchFamily="34" charset="0"/>
                <a:cs typeface="Calibri" pitchFamily="34" charset="0"/>
              </a:rPr>
              <a:t>Key</a:t>
            </a:r>
            <a:r>
              <a:rPr lang="it-IT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sz="4000" dirty="0" err="1" smtClean="0">
                <a:latin typeface="Calibri" pitchFamily="34" charset="0"/>
                <a:cs typeface="Calibri" pitchFamily="34" charset="0"/>
              </a:rPr>
              <a:t>Messages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345" y="2021046"/>
            <a:ext cx="2706953" cy="1006826"/>
          </a:xfrm>
          <a:prstGeom prst="rect">
            <a:avLst/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8006" rIns="91440" bIns="48006" numCol="1" spcCol="127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it-IT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it-IT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 </a:t>
            </a:r>
            <a:r>
              <a:rPr lang="it-IT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process</a:t>
            </a:r>
            <a:endParaRPr lang="it-IT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58536" y="2021046"/>
            <a:ext cx="2706953" cy="1006826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8006" rIns="91440" bIns="48006" numCol="1" spcCol="127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it-IT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 </a:t>
            </a:r>
            <a:r>
              <a:rPr lang="it-IT" sz="2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evidence</a:t>
            </a:r>
            <a:endParaRPr lang="it-IT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5726" y="2021046"/>
            <a:ext cx="2706953" cy="1006826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8006" rIns="91440" bIns="48006" numCol="1" spcCol="127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it-IT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The future</a:t>
            </a:r>
            <a:endParaRPr lang="it-IT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37" y="6436263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  <a:endParaRPr lang="en-US" sz="9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80474" y="6387042"/>
            <a:ext cx="425414" cy="414338"/>
          </a:xfrm>
        </p:spPr>
        <p:txBody>
          <a:bodyPr/>
          <a:lstStyle/>
          <a:p>
            <a:pPr>
              <a:defRPr/>
            </a:pPr>
            <a:fld id="{50F67216-0295-4AF3-84C5-BD3015F2E1EE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344" y="5280940"/>
            <a:ext cx="8175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 signal of increased </a:t>
            </a:r>
            <a:r>
              <a:rPr lang="en-US" sz="2800" dirty="0" smtClean="0"/>
              <a:t>immunogenicity when switching from PD to recombinant FVIII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4598334"/>
      </p:ext>
    </p:extLst>
  </p:cSld>
  <p:clrMapOvr>
    <a:masterClrMapping/>
  </p:clrMapOvr>
  <p:transition advTm="74295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1600" y="4054292"/>
            <a:ext cx="3810000" cy="10668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rgbClr val="FFFF00"/>
                </a:solidFill>
              </a:rPr>
              <a:t>Thank You</a:t>
            </a:r>
            <a:br>
              <a:rPr lang="en-CA" dirty="0" smtClean="0">
                <a:solidFill>
                  <a:srgbClr val="FFFF00"/>
                </a:solidFill>
              </a:rPr>
            </a:br>
            <a:r>
              <a:rPr lang="en-CA" dirty="0" smtClean="0">
                <a:solidFill>
                  <a:srgbClr val="FFFF00"/>
                </a:solidFill>
              </a:rPr>
              <a:t/>
            </a:r>
            <a:br>
              <a:rPr lang="en-CA" dirty="0" smtClean="0">
                <a:solidFill>
                  <a:srgbClr val="FFFF00"/>
                </a:solidFill>
              </a:rPr>
            </a:br>
            <a:r>
              <a:rPr lang="en-CA" sz="3200" dirty="0" err="1" smtClean="0">
                <a:solidFill>
                  <a:srgbClr val="FFFF00"/>
                </a:solidFill>
              </a:rPr>
              <a:t>iorioa@mcmaster.ca</a:t>
            </a:r>
            <a:r>
              <a:rPr lang="en-CA" sz="3200" dirty="0" smtClean="0">
                <a:solidFill>
                  <a:srgbClr val="FFFF00"/>
                </a:solidFill>
              </a:rPr>
              <a:t/>
            </a:r>
            <a:br>
              <a:rPr lang="en-CA" sz="3200" dirty="0" smtClean="0">
                <a:solidFill>
                  <a:srgbClr val="FFFF00"/>
                </a:solidFill>
              </a:rPr>
            </a:br>
            <a:r>
              <a:rPr lang="en-CA" sz="3200" dirty="0" smtClean="0">
                <a:solidFill>
                  <a:srgbClr val="FFFF00"/>
                </a:solidFill>
              </a:rPr>
              <a:t/>
            </a:r>
            <a:br>
              <a:rPr lang="en-CA" sz="3200" dirty="0" smtClean="0">
                <a:solidFill>
                  <a:srgbClr val="FFFF00"/>
                </a:solidFill>
              </a:rPr>
            </a:br>
            <a:r>
              <a:rPr lang="en-CA" sz="2800" dirty="0" err="1" smtClean="0">
                <a:solidFill>
                  <a:srgbClr val="FFFF00"/>
                </a:solidFill>
              </a:rPr>
              <a:t>hemophilia.mcmaster.ca</a:t>
            </a:r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3277804" cy="119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17" y="0"/>
            <a:ext cx="416648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38800"/>
            <a:ext cx="3277804" cy="119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1676400" cy="120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17" y="5638800"/>
            <a:ext cx="416648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magine 10" descr="MDCL.jpg.scaled.100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5029200" cy="43309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90447" y="6624654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  <a:endParaRPr lang="en-US" sz="900" dirty="0">
              <a:solidFill>
                <a:prstClr val="black"/>
              </a:solidFill>
              <a:latin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57565"/>
      </p:ext>
    </p:extLst>
  </p:cSld>
  <p:clrMapOvr>
    <a:masterClrMapping/>
  </p:clrMapOvr>
  <p:transition advTm="444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394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63945" y="0"/>
            <a:ext cx="3939092" cy="325217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Why switching?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Evidence on switching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endParaRPr lang="en-US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63945" y="2543430"/>
            <a:ext cx="3939092" cy="325217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Recommendations</a:t>
            </a: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Priorities</a:t>
            </a:r>
            <a:endParaRPr 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300000"/>
              </a:lnSpc>
              <a:buFont typeface="Arial"/>
              <a:buChar char="•"/>
            </a:pPr>
            <a:endParaRPr lang="en-US" sz="1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320626"/>
      </p:ext>
    </p:extLst>
  </p:cSld>
  <p:clrMapOvr>
    <a:masterClrMapping/>
  </p:clrMapOvr>
  <p:transition advTm="774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-lilies-4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56" y="7443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77253"/>
            <a:ext cx="7772400" cy="978408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 – why switching?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99085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</a:p>
        </p:txBody>
      </p:sp>
    </p:spTree>
    <p:extLst>
      <p:ext uri="{BB962C8B-B14F-4D97-AF65-F5344CB8AC3E}">
        <p14:creationId xmlns:p14="http://schemas.microsoft.com/office/powerpoint/2010/main" val="1403862735"/>
      </p:ext>
    </p:extLst>
  </p:cSld>
  <p:clrMapOvr>
    <a:masterClrMapping/>
  </p:clrMapOvr>
  <p:transition advTm="2801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617808"/>
              </p:ext>
            </p:extLst>
          </p:nvPr>
        </p:nvGraphicFramePr>
        <p:xfrm>
          <a:off x="572542" y="302301"/>
          <a:ext cx="8021811" cy="583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1811"/>
              </a:tblGrid>
              <a:tr h="3912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  <a:cs typeface="Calibri" pitchFamily="34" charset="0"/>
                        </a:rPr>
                        <a:t>Reasons for Switching factor concentrate</a:t>
                      </a:r>
                      <a:endParaRPr lang="en-US" sz="2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62" marR="68562" marT="41134" marB="41134"/>
                </a:tc>
              </a:tr>
              <a:tr h="3912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Improved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Safety (real or perceived)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62" marR="68562" marT="41134" marB="41134"/>
                </a:tc>
              </a:tr>
              <a:tr h="3912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Less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risk of infection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62" marR="68562" marT="41134" marB="41134"/>
                </a:tc>
              </a:tr>
              <a:tr h="3912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Less inhibitor risk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62" marR="68562" marT="41134" marB="41134"/>
                </a:tc>
              </a:tr>
              <a:tr h="3912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Fewer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side-effects (e.g. allergic reactions)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62" marR="68562" marT="41134" marB="41134"/>
                </a:tc>
              </a:tr>
              <a:tr h="3912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Newer generation product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62" marR="68562" marT="41134" marB="41134"/>
                </a:tc>
              </a:tr>
              <a:tr h="3912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Price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62" marR="68562" marT="41134" marB="41134"/>
                </a:tc>
              </a:tr>
              <a:tr h="3912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National contracting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62" marR="68562" marT="41134" marB="41134"/>
                </a:tc>
              </a:tr>
              <a:tr h="3912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Volume of final product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62" marR="68562" marT="41134" marB="41134"/>
                </a:tc>
              </a:tr>
              <a:tr h="3912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Mixing and administration device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62" marR="68562" marT="41134" marB="41134"/>
                </a:tc>
              </a:tr>
              <a:tr h="3912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Storage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advantage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62" marR="68562" marT="41134" marB="41134"/>
                </a:tc>
              </a:tr>
              <a:tr h="3912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Patient/family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preference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62" marR="68562" marT="41134" marB="41134"/>
                </a:tc>
              </a:tr>
              <a:tr h="39122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Participation in clinical trial of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new product/formulation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62" marR="68562" marT="41134" marB="41134"/>
                </a:tc>
              </a:tr>
              <a:tr h="69213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Research study participation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that specifies product to be used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62" marR="68562" marT="41134" marB="41134"/>
                </a:tc>
              </a:tr>
            </a:tbl>
          </a:graphicData>
        </a:graphic>
      </p:graphicFrame>
      <p:sp>
        <p:nvSpPr>
          <p:cNvPr id="9252" name="TextBox 8"/>
          <p:cNvSpPr txBox="1">
            <a:spLocks noChangeArrowheads="1"/>
          </p:cNvSpPr>
          <p:nvPr/>
        </p:nvSpPr>
        <p:spPr bwMode="auto">
          <a:xfrm>
            <a:off x="4914900" y="6243086"/>
            <a:ext cx="3940639" cy="2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800" tIns="36900" rIns="73800" bIns="36900">
            <a:spAutoFit/>
          </a:bodyPr>
          <a:lstStyle>
            <a:lvl1pPr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001965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200" i="1" dirty="0" err="1" smtClean="0">
                <a:solidFill>
                  <a:prstClr val="white"/>
                </a:solidFill>
              </a:rPr>
              <a:t>Iorio</a:t>
            </a:r>
            <a:r>
              <a:rPr lang="en-CA" sz="1200" i="1" dirty="0" smtClean="0">
                <a:solidFill>
                  <a:prstClr val="white"/>
                </a:solidFill>
              </a:rPr>
              <a:t> A et al. Blood 2012;120(4):720-727. </a:t>
            </a:r>
            <a:endParaRPr lang="en-US" sz="1200" b="0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685800" cy="365125"/>
          </a:xfrm>
        </p:spPr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4021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</a:p>
        </p:txBody>
      </p:sp>
    </p:spTree>
    <p:extLst>
      <p:ext uri="{BB962C8B-B14F-4D97-AF65-F5344CB8AC3E}">
        <p14:creationId xmlns:p14="http://schemas.microsoft.com/office/powerpoint/2010/main" val="3995809780"/>
      </p:ext>
    </p:extLst>
  </p:cSld>
  <p:clrMapOvr>
    <a:masterClrMapping/>
  </p:clrMapOvr>
  <p:transition advTm="27138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100"/>
            <a:ext cx="9144000" cy="5760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6326" y="6294350"/>
            <a:ext cx="510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Hay, C. R. M. </a:t>
            </a:r>
            <a:r>
              <a:rPr lang="en-US" dirty="0" smtClean="0"/>
              <a:t>Hemophilia, 2013, 19</a:t>
            </a:r>
            <a:r>
              <a:rPr lang="en-US" dirty="0"/>
              <a:t>(5), 660–7. </a:t>
            </a:r>
          </a:p>
        </p:txBody>
      </p:sp>
    </p:spTree>
    <p:extLst>
      <p:ext uri="{BB962C8B-B14F-4D97-AF65-F5344CB8AC3E}">
        <p14:creationId xmlns:p14="http://schemas.microsoft.com/office/powerpoint/2010/main" val="1679379172"/>
      </p:ext>
    </p:extLst>
  </p:cSld>
  <p:clrMapOvr>
    <a:masterClrMapping/>
  </p:clrMapOvr>
  <p:transition advTm="11862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Safety</a:t>
            </a:r>
          </a:p>
          <a:p>
            <a:pPr lvl="1"/>
            <a:r>
              <a:rPr lang="en-US" sz="2800" dirty="0" smtClean="0"/>
              <a:t>Viral</a:t>
            </a:r>
          </a:p>
          <a:p>
            <a:pPr lvl="1"/>
            <a:r>
              <a:rPr lang="en-US" sz="2800" dirty="0" smtClean="0"/>
              <a:t>Immunological</a:t>
            </a:r>
          </a:p>
          <a:p>
            <a:pPr lvl="1"/>
            <a:endParaRPr lang="en-US" sz="2800" dirty="0"/>
          </a:p>
          <a:p>
            <a:r>
              <a:rPr lang="en-US" sz="3600" dirty="0" smtClean="0"/>
              <a:t>Efficacy</a:t>
            </a:r>
          </a:p>
          <a:p>
            <a:pPr lvl="1"/>
            <a:r>
              <a:rPr lang="en-US" sz="2800" dirty="0" smtClean="0"/>
              <a:t>????</a:t>
            </a:r>
          </a:p>
          <a:p>
            <a:pPr lvl="1"/>
            <a:endParaRPr lang="en-US" sz="28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03864813"/>
      </p:ext>
    </p:extLst>
  </p:cSld>
  <p:clrMapOvr>
    <a:masterClrMapping/>
  </p:clrMapOvr>
  <p:transition advTm="7797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/>
              </a:rPr>
              <a:t>Guides for Assessing Causation</a:t>
            </a:r>
            <a:endParaRPr lang="it-IT" sz="4000" dirty="0">
              <a:effectLst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76712" y="6248697"/>
            <a:ext cx="4135272" cy="459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>
                <a:solidFill>
                  <a:prstClr val="white"/>
                </a:solidFill>
                <a:latin typeface="Arial" pitchFamily="34" charset="0"/>
              </a:rPr>
              <a:t>Hill AB. Principles of Medical Statistics. New York: Oxford University Press, </a:t>
            </a:r>
            <a:r>
              <a:rPr lang="en-US" dirty="0" smtClean="0">
                <a:solidFill>
                  <a:prstClr val="white"/>
                </a:solidFill>
                <a:latin typeface="Arial" pitchFamily="34" charset="0"/>
              </a:rPr>
              <a:t>1971.</a:t>
            </a:r>
            <a:endParaRPr lang="it-IT" dirty="0">
              <a:solidFill>
                <a:prstClr val="white"/>
              </a:solidFill>
              <a:latin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55824"/>
              </p:ext>
            </p:extLst>
          </p:nvPr>
        </p:nvGraphicFramePr>
        <p:xfrm>
          <a:off x="461963" y="1492693"/>
          <a:ext cx="8235470" cy="46634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11386"/>
                <a:gridCol w="6624084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Plausibility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Is there a credible biological or physical mechanism that can explain the association?</a:t>
                      </a:r>
                      <a:endParaRPr lang="it-IT" sz="1400" dirty="0" smtClean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Biological gradient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Are increasing exposures (</a:t>
                      </a:r>
                      <a:r>
                        <a:rPr lang="en-US" sz="1400" dirty="0" err="1" smtClean="0"/>
                        <a:t>ie</a:t>
                      </a:r>
                      <a:r>
                        <a:rPr lang="en-US" sz="1400" dirty="0" smtClean="0"/>
                        <a:t> dose duration) associated with increasing risks of the disease?</a:t>
                      </a:r>
                      <a:endParaRPr lang="it-IT" sz="1400" dirty="0" smtClean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Experimental evidence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Is there any evidence from true experiments in humans?</a:t>
                      </a:r>
                      <a:endParaRPr lang="it-IT" sz="1400" dirty="0" smtClean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Strength of association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How strongly associated is the putative risk with the outcome of interest?</a:t>
                      </a:r>
                      <a:endParaRPr lang="en-US" sz="1400" dirty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Analogy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Is there a known relation between a similar putative cause and effect?</a:t>
                      </a:r>
                      <a:endParaRPr lang="it-IT" sz="1400" dirty="0" smtClean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Consistency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Have the results been replicated by different studies, in different settings, by different investigators, and under different conditions?</a:t>
                      </a:r>
                      <a:endParaRPr lang="it-IT" sz="1400" dirty="0" smtClean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Temporality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Did the exposure precede the disease?</a:t>
                      </a:r>
                      <a:endParaRPr lang="it-IT" sz="1400" dirty="0" smtClean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Coherence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Is the association consistent with the natural history and epidemiology of the disease?</a:t>
                      </a:r>
                      <a:endParaRPr lang="it-IT" sz="1400" dirty="0" smtClean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</a:rPr>
                        <a:t>Specificity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Is the exposure associated with a very specific disease rather than a wide range of diseases?</a:t>
                      </a:r>
                      <a:endParaRPr lang="it-IT" sz="14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1" y="6603388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HG-US-0478e</a:t>
            </a:r>
            <a:endParaRPr lang="en-US" sz="900" dirty="0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6627" y="6550223"/>
            <a:ext cx="685800" cy="365125"/>
          </a:xfrm>
        </p:spPr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59245"/>
      </p:ext>
    </p:extLst>
  </p:cSld>
  <p:clrMapOvr>
    <a:masterClrMapping/>
  </p:clrMapOvr>
  <p:transition advTm="14581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|2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8.5|22.4|24.5|1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19.8|9.2|3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5|33.9|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3|32.1|1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3.8|25.5|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5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jmegen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ijmegen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Nijmegen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B2B2B2"/>
      </a:lt2>
      <a:accent1>
        <a:srgbClr val="333333"/>
      </a:accent1>
      <a:accent2>
        <a:srgbClr val="9F2936"/>
      </a:accent2>
      <a:accent3>
        <a:srgbClr val="709ABC"/>
      </a:accent3>
      <a:accent4>
        <a:srgbClr val="4E8542"/>
      </a:accent4>
      <a:accent5>
        <a:srgbClr val="453456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2">
      <a:majorFont>
        <a:latin typeface="Articulate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Nijmegen.potx</Template>
  <TotalTime>1309</TotalTime>
  <Words>1760</Words>
  <Application>Microsoft Office PowerPoint</Application>
  <PresentationFormat>On-screen Show (4:3)</PresentationFormat>
  <Paragraphs>349</Paragraphs>
  <Slides>31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Nijmegen</vt:lpstr>
      <vt:lpstr>Default Theme</vt:lpstr>
      <vt:lpstr>Office Theme</vt:lpstr>
      <vt:lpstr>1_Nijmegen</vt:lpstr>
      <vt:lpstr>2_Nijmegen</vt:lpstr>
      <vt:lpstr>3_Office Theme</vt:lpstr>
      <vt:lpstr>  Guidelines and Priorities for safe Switching between plasma derived and recombinant Factor VIII  </vt:lpstr>
      <vt:lpstr>Alfonso Iorio</vt:lpstr>
      <vt:lpstr>References</vt:lpstr>
      <vt:lpstr>PowerPoint Presentation</vt:lpstr>
      <vt:lpstr>1 – why switching?</vt:lpstr>
      <vt:lpstr>PowerPoint Presentation</vt:lpstr>
      <vt:lpstr>PowerPoint Presentation</vt:lpstr>
      <vt:lpstr>Barriers</vt:lpstr>
      <vt:lpstr>Guides for Assessing Causation</vt:lpstr>
      <vt:lpstr>Multicausality principle1</vt:lpstr>
      <vt:lpstr>PowerPoint Presentation</vt:lpstr>
      <vt:lpstr>The baseline risk</vt:lpstr>
      <vt:lpstr>2 – the evidence</vt:lpstr>
      <vt:lpstr>Published Risk of inhibitor development related to switching</vt:lpstr>
      <vt:lpstr>Secular trend in the estimated risk of inhibitor development in PTPs</vt:lpstr>
      <vt:lpstr>PowerPoint Presentation</vt:lpstr>
      <vt:lpstr>Conversion of Canada Hemophilia A Population to High-Purity Products </vt:lpstr>
      <vt:lpstr>PowerPoint Presentation</vt:lpstr>
      <vt:lpstr>PowerPoint Presentation</vt:lpstr>
      <vt:lpstr>PowerPoint Presentation</vt:lpstr>
      <vt:lpstr>Product switch and incidence of inhibitors</vt:lpstr>
      <vt:lpstr>3 - Recommendations</vt:lpstr>
      <vt:lpstr>PowerPoint Presentation</vt:lpstr>
      <vt:lpstr>PowerPoint Presentation</vt:lpstr>
      <vt:lpstr>PowerPoint Presentation</vt:lpstr>
      <vt:lpstr>PowerPoint Presentation</vt:lpstr>
      <vt:lpstr>Item 10. There is an increased risk of FVIII inhibitor development when switching between PD and rec FVIII concentrates</vt:lpstr>
      <vt:lpstr>PowerPoint Presentation</vt:lpstr>
      <vt:lpstr>Key messages</vt:lpstr>
      <vt:lpstr>Key Messages</vt:lpstr>
      <vt:lpstr>Thank You  iorioa@mcmaster.ca  hemophilia.mcmaster.ca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switching FVIII products.</dc:title>
  <dc:creator>Alfonso Iorio</dc:creator>
  <cp:lastModifiedBy>Basil Yang</cp:lastModifiedBy>
  <cp:revision>128</cp:revision>
  <dcterms:created xsi:type="dcterms:W3CDTF">2013-03-24T01:55:42Z</dcterms:created>
  <dcterms:modified xsi:type="dcterms:W3CDTF">2014-10-20T16:13:59Z</dcterms:modified>
</cp:coreProperties>
</file>